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957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C1EA-CD71-4E8D-93EE-D2C80ED7DB7B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3E939-566D-4EA7-A9CB-89F372B8D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7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08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6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8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36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5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2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effectLst/>
              <a:latin typeface="-apple-system"/>
            </a:endParaRPr>
          </a:p>
          <a:p>
            <a:endParaRPr lang="en-GB" b="0" i="0" dirty="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4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7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0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5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3E939-566D-4EA7-A9CB-89F372B8D5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1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9379-137C-0A11-ECF1-2136AB2C0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BA8F1-501A-4D93-6631-F6F402E9A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E0E3F-132D-DD15-15B9-B9FD6ED7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95689-654A-1725-741A-5A2F2AA2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A724-A64B-753F-1ADC-E2B0E0BE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8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EDFB-2578-3A8B-E49C-DDC55846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47511-DE97-B296-22B3-935E4D837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1B80-E43E-6AE0-0029-6DA284C9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7D89A-E810-682D-0CFF-F551358D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700CC-8149-365A-A185-B0713036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3FB36-09F9-6A92-835F-3658743EA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66018-89F4-6BAA-14B0-BDC722C9F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C46B4-BEE9-D6E4-4F06-A164B7D1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94334-32D5-5AC9-AF1C-0B699A33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4F8DF-46DB-D725-DCCA-B23D1906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3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EAA7-6F90-06AC-BC26-85DD77DA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835A-26AF-19FD-639F-83AC7FA3A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A72F-E5B2-A373-BDBB-3DA2F430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F1460-46A7-A102-EBDE-83C285F1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E0E1F-1B1D-41B0-57E9-6534C356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18F8-CF54-E892-B7AE-8E215F10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E2ECC-26F1-E652-B9F1-EA42817DA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3265D-9F6F-F5A1-22BB-141EBD87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F24FF-7549-C9EC-BBDD-1421F7E9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EFB62-6796-7889-8F9B-8910C1F3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8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5395-030F-E99C-FC54-A5B88D3B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07E0F-9992-608E-A13C-92F660ABC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428A5-90BC-1092-A03F-85A326BCA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DD4C9-6796-6BF3-F7D2-0744916C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BD4A6-B8B7-8EA5-5C19-B50561AB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9DAE-A44C-74F8-0BD6-319A0C20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02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E161-7FBC-4B29-EF27-4217BDF9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9569A-A1AF-902D-D669-92C584D2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EABDE-20FB-914D-69F3-6368B3012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22B7F-0A18-B164-5B80-7601F4846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5EB6D-2293-E842-9D6D-DF45C98EE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4C904-83B2-DF83-73E9-E637F4FE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08019-50BA-3BFA-35D0-BD32EB30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2A463-7044-B26A-A6F6-231140A6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99EF-75A3-C30A-FBCF-540845DF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6C190-48DC-24DB-C54B-CC797288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8385F-3E25-391B-DDCF-3CF60840B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459E1-C06A-AD57-DD9D-348C8947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2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59BFE-9B31-115F-6E9A-8E588C3C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8524B-BC24-7F3A-9CE9-BBA80175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F17E6-CE1C-2204-7B2E-53F0E658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81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2F00-9E61-A38E-3672-DE713516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5B58-B333-996A-4D8B-F1C320131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B56B1-7EEE-1EC6-9D1B-C33124427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1517F-11C7-4A5B-5428-262D1EC7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9C6B3-964D-1C94-C6F3-ED7D43E4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B5D3A-4C8B-1B81-87C1-66994239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8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4F52-9D91-C3D8-3113-AAA80201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AE0E4-4EE9-C0B1-CC91-3434C8FB7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D3A7-53B2-4307-954A-590B003DE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D90DC-DF42-4935-0BA1-E30AB53A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0BF8E-28E4-75BF-ABF5-16830F1A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5A694-1349-2C86-1147-75240B80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3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109A7-7A5A-8A4B-7997-59151C28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13ADA-82DA-914C-B883-DDAB752E7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6F255-7DA2-D072-0183-FD8C24FB2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7123-0CD4-4B26-810C-3BFDAB035CE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EA019-BAB9-09F8-CBBD-807A925F1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8642C-885B-0D57-0BDD-3C1D5A3D9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315D-FF44-494A-A2B7-14BFA1F42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yn.spratt@attissport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attissport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issports.com/" TargetMode="External"/><Relationship Id="rId2" Type="http://schemas.openxmlformats.org/officeDocument/2006/relationships/hyperlink" Target="mailto:alyn.spratt@attissports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CA1663-B682-1EC2-80CE-0ECB63F29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504" y="2766217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Insurance in Sport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2831CB-9148-290C-661F-D15EBC524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1873" y="4802791"/>
            <a:ext cx="6467867" cy="175150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/>
            <a:r>
              <a:rPr lang="en-US" dirty="0"/>
              <a:t>Alyn Spratt – Director</a:t>
            </a:r>
          </a:p>
          <a:p>
            <a:pPr algn="r"/>
            <a:r>
              <a:rPr lang="en-US" dirty="0"/>
              <a:t>07786 768431</a:t>
            </a:r>
          </a:p>
          <a:p>
            <a:pPr algn="r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alyn.spratt@attissports.com</a:t>
            </a:r>
            <a:r>
              <a:rPr lang="en-US" dirty="0"/>
              <a:t> </a:t>
            </a:r>
          </a:p>
          <a:p>
            <a:pPr algn="r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www.attissports.com</a:t>
            </a:r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7CAFDFA-9CD5-C238-CEFC-F7B901820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01699C6-CB19-C83F-C26B-86E996466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2EEF23-306E-FB5A-5F4C-306126646F1B}"/>
              </a:ext>
            </a:extLst>
          </p:cNvPr>
          <p:cNvSpPr txBox="1">
            <a:spLocks/>
          </p:cNvSpPr>
          <p:nvPr/>
        </p:nvSpPr>
        <p:spPr>
          <a:xfrm>
            <a:off x="1137915" y="109667"/>
            <a:ext cx="8240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Strategies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63DDF83-FB98-CA1D-010C-A4FE67BEE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6428" y="1357162"/>
            <a:ext cx="7560231" cy="4599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pPr lvl="2"/>
            <a:endParaRPr lang="en-US" sz="20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9138E8-B8B8-EB56-625A-9A68F011BF7E}"/>
              </a:ext>
            </a:extLst>
          </p:cNvPr>
          <p:cNvSpPr txBox="1">
            <a:spLocks/>
          </p:cNvSpPr>
          <p:nvPr/>
        </p:nvSpPr>
        <p:spPr>
          <a:xfrm>
            <a:off x="768429" y="2550695"/>
            <a:ext cx="7560231" cy="4599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Early Engagement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4 to 6 weeks ahead of renewal – don’t wait for your broker to contact you!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Some General Insurance Brokers may not be aware of the challenging market conditions in advance of handling your renewal. </a:t>
            </a:r>
            <a:endParaRPr lang="en-US" sz="19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Be armed with Risk 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Request your 5 year Confirmed Claims Experience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Have sample Risk Assessments, especially for any high-risk activities.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Be informed in respect of your Child Protection Policies, Security or Alarm details and any other key 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Consider Adequacy of your sums insured and policy limits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If you choose to seek alternatives…..don’t engage too many Brokers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Counter productive to have more than two (or max three) involved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Speak to a Specialist Broker, for example…………….Attis Sports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Being armed with your risk information </a:t>
            </a:r>
            <a:r>
              <a:rPr lang="en-US" sz="1700" b="1" u="sng" dirty="0"/>
              <a:t>will</a:t>
            </a:r>
            <a:r>
              <a:rPr lang="en-US" sz="1700" dirty="0"/>
              <a:t> produce best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lvl="1"/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574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01699C6-CB19-C83F-C26B-86E996466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2EEF23-306E-FB5A-5F4C-306126646F1B}"/>
              </a:ext>
            </a:extLst>
          </p:cNvPr>
          <p:cNvSpPr txBox="1">
            <a:spLocks/>
          </p:cNvSpPr>
          <p:nvPr/>
        </p:nvSpPr>
        <p:spPr>
          <a:xfrm>
            <a:off x="1137915" y="109667"/>
            <a:ext cx="8240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Adequacy of Sums Insured and Limits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63DDF83-FB98-CA1D-010C-A4FE67BEE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6428" y="1357162"/>
            <a:ext cx="7560231" cy="4599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pPr lvl="2"/>
            <a:endParaRPr lang="en-US" sz="20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9138E8-B8B8-EB56-625A-9A68F011BF7E}"/>
              </a:ext>
            </a:extLst>
          </p:cNvPr>
          <p:cNvSpPr txBox="1">
            <a:spLocks/>
          </p:cNvSpPr>
          <p:nvPr/>
        </p:nvSpPr>
        <p:spPr>
          <a:xfrm>
            <a:off x="768429" y="2550695"/>
            <a:ext cx="7560231" cy="4599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900" dirty="0"/>
              <a:t>Considerations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/>
              <a:t>Buildings Valuation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When did you last seek Professional advice regarding your buildings sum insured?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Professional Buildings Valuations are recommended at least once every 5 years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Services available for as little as £105 + VAT to answer this question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b="1" dirty="0"/>
              <a:t>Public Liability – Limit of Indemnity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/>
              <a:t>Considering the impact of </a:t>
            </a:r>
            <a:r>
              <a:rPr lang="en-US" sz="1700" dirty="0" err="1"/>
              <a:t>Odgen</a:t>
            </a:r>
            <a:r>
              <a:rPr lang="en-US" sz="1700" dirty="0"/>
              <a:t>/Discount rate – is your current Limit adequate?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lvl="1"/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521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CA1663-B682-1EC2-80CE-0ECB63F29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504" y="2766217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2831CB-9148-290C-661F-D15EBC524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1873" y="4802791"/>
            <a:ext cx="6467867" cy="175150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/>
            <a:r>
              <a:rPr lang="en-US" dirty="0"/>
              <a:t>Alyn Spratt – Director</a:t>
            </a:r>
          </a:p>
          <a:p>
            <a:pPr algn="r"/>
            <a:r>
              <a:rPr lang="en-US" dirty="0"/>
              <a:t>07786 768431</a:t>
            </a:r>
          </a:p>
          <a:p>
            <a:pPr algn="r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alyn.spratt@attissports.com</a:t>
            </a:r>
            <a:r>
              <a:rPr lang="en-US" dirty="0"/>
              <a:t> </a:t>
            </a:r>
          </a:p>
          <a:p>
            <a:pPr algn="r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www.attissports.com</a:t>
            </a:r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7CAFDFA-9CD5-C238-CEFC-F7B90182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DD35A-309E-7F1E-F2B5-1C5A85274819}"/>
              </a:ext>
            </a:extLst>
          </p:cNvPr>
          <p:cNvSpPr txBox="1">
            <a:spLocks/>
          </p:cNvSpPr>
          <p:nvPr/>
        </p:nvSpPr>
        <p:spPr>
          <a:xfrm>
            <a:off x="1086504" y="729643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018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780B0-5A9B-84B3-A896-77DF94F3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Agenda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582CE1-AFAA-973C-240E-3B0495C5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6429" y="2278173"/>
            <a:ext cx="6467867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Introduction to Attis Sports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Overview of current market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Challenges you and other organisations face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Strategies for you ahead of renewal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Q &amp; 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7CAFDFA-9CD5-C238-CEFC-F7B901820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780B0-5A9B-84B3-A896-77DF94F3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04" y="1520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Attis Insurance Brokers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582CE1-AFAA-973C-240E-3B0495C5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4251" y="1155409"/>
            <a:ext cx="6467867" cy="43487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Independent Insurance Brokerage est. 2021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Founded by Joe Henderson MBE</a:t>
            </a:r>
          </a:p>
          <a:p>
            <a:pPr marL="800100" lvl="1" indent="-342900">
              <a:buFontTx/>
              <a:buChar char="-"/>
            </a:pPr>
            <a:r>
              <a:rPr lang="en-US" sz="2200"/>
              <a:t>We have </a:t>
            </a:r>
            <a:r>
              <a:rPr lang="en-US" sz="2200" dirty="0"/>
              <a:t>decades of specialist expertise within our sectors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‘Who Cares Wins’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100 Staff and £60m GWP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Insurance Broking, Claims Management, Risk Management Consultancy, Medical, Wealth and Employee Benefits</a:t>
            </a:r>
          </a:p>
          <a:p>
            <a:pPr marL="800100" lvl="1" indent="-342900">
              <a:buFontTx/>
              <a:buChar char="-"/>
            </a:pPr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7CAFDFA-9CD5-C238-CEFC-F7B901820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77FB6809-2B85-8090-FAEA-F94A2D9A3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65" y="4564994"/>
            <a:ext cx="1009791" cy="15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780B0-5A9B-84B3-A896-77DF94F3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04" y="152064"/>
            <a:ext cx="82403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</a:t>
            </a:r>
            <a:r>
              <a:rPr lang="en-US" sz="4400" dirty="0"/>
              <a:t>ion to Attis Sports Division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582CE1-AFAA-973C-240E-3B0495C5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6428" y="982154"/>
            <a:ext cx="7560231" cy="43487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Joined Attis Sports in July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20 years industry experience - </a:t>
            </a:r>
            <a:r>
              <a:rPr lang="en-US" sz="2200" dirty="0" err="1"/>
              <a:t>specialised</a:t>
            </a:r>
            <a:r>
              <a:rPr lang="en-US" sz="2200" dirty="0"/>
              <a:t> in Sport and Leisure for the last 15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Worked for two of the largest brokers globally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Clients have ranged from Amateur to Professional Clubs, National Governing Bodies to International Event </a:t>
            </a:r>
            <a:r>
              <a:rPr lang="en-US" sz="2200" dirty="0" err="1"/>
              <a:t>Organisers</a:t>
            </a:r>
            <a:r>
              <a:rPr lang="en-US" sz="2200" dirty="0"/>
              <a:t> and Leisure Operators through to Commercial Business within the Sport ‘eco-system’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The sport team have combined 60+ years in the Sport Insurance sector</a:t>
            </a: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  <p:pic>
        <p:nvPicPr>
          <p:cNvPr id="4" name="Picture 3" descr="A person wearing a white head scarf&#10;&#10;Description automatically generated with low confidence">
            <a:extLst>
              <a:ext uri="{FF2B5EF4-FFF2-40B4-BE49-F238E27FC236}">
                <a16:creationId xmlns:a16="http://schemas.microsoft.com/office/drawing/2014/main" id="{FB2F5468-6636-B3A5-B24A-7F08D0A99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98" y="2140172"/>
            <a:ext cx="2358913" cy="2358913"/>
          </a:xfrm>
          <a:prstGeom prst="rect">
            <a:avLst/>
          </a:prstGeom>
        </p:spPr>
      </p:pic>
      <p:pic>
        <p:nvPicPr>
          <p:cNvPr id="9" name="Picture 8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2895BCDA-A6C8-5FE1-B915-E7B69A241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25" y="4574198"/>
            <a:ext cx="5562755" cy="22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780B0-5A9B-84B3-A896-77DF94F3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04" y="152064"/>
            <a:ext cx="82403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current market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582CE1-AFAA-973C-240E-3B0495C5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6504" y="1598277"/>
            <a:ext cx="7560231" cy="43487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Generally, everybody is facing a challenging insurance market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Sport &amp; Leisure sector across the UK are all facing challenges with organisations in NI particularly effected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Rating increases anywhere from 10% to 25% for claims free risks.  Considerably higher for those with claims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Some reasons include: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 market volatility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Still some implications from Brexit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Impacting for All Ireland Bodies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Reducing Capacity and Narrowing Risk Appetite</a:t>
            </a:r>
          </a:p>
          <a:p>
            <a:pPr lvl="2"/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01699C6-CB19-C83F-C26B-86E996466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780B0-5A9B-84B3-A896-77DF94F3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04" y="152064"/>
            <a:ext cx="82403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Reducing Capacity and Narrowing Appetite</a:t>
            </a: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582CE1-AFAA-973C-240E-3B0495C5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429" y="2550695"/>
            <a:ext cx="7560231" cy="459948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Number of insurers have withdrawn from the Sport &amp; Leisure sectors. Sports facing increased challenges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800" dirty="0"/>
              <a:t>Contact Sport – mainly Football &amp; Rugby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800" dirty="0"/>
              <a:t>Motorsport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1800" dirty="0"/>
              <a:t>Golf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Why?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Many factors at play, these include but are not limited to:</a:t>
            </a:r>
            <a:endParaRPr lang="en-US" sz="18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Concussion / CTE Class action cases underway in Rugby with a group of 40 retired Footballers preparing to take similar action.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Narrowing appetite of underwriters who are keen to ‘cleanse’ their book of poor performing risks or sports that carry a high frequency or severity of claims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Discount / Ogden Rate – undoubtedly causing biggest impact to insurers position/view of Northern Ireland</a:t>
            </a:r>
          </a:p>
          <a:p>
            <a:pPr lvl="2" algn="r"/>
            <a:r>
              <a:rPr lang="en-US" sz="1800" dirty="0" err="1"/>
              <a:t>Cont</a:t>
            </a:r>
            <a:r>
              <a:rPr lang="en-US" sz="1800" dirty="0"/>
              <a:t>…</a:t>
            </a:r>
          </a:p>
          <a:p>
            <a:pPr lvl="1"/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pPr lvl="2"/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01699C6-CB19-C83F-C26B-86E996466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1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582CE1-AFAA-973C-240E-3B0495C5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7471" y="2691652"/>
            <a:ext cx="7560231" cy="4599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 sz="2200" dirty="0"/>
              <a:t>What is the Ogden/Discount Rate?</a:t>
            </a:r>
          </a:p>
          <a:p>
            <a:pPr lvl="1"/>
            <a:endParaRPr lang="en-US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Also known as personal injury rate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Method of award calculations for major personal injury claims.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Higher Discount Rate = Lower Claims Settlement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Insurers factor this rate into their pricing models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22</a:t>
            </a:r>
            <a:r>
              <a:rPr lang="en-US" sz="2000" baseline="30000" dirty="0"/>
              <a:t>nd</a:t>
            </a:r>
            <a:r>
              <a:rPr lang="en-US" sz="2000" dirty="0"/>
              <a:t> March 2022 Justice Minister, Naomi Long introduced the lowest discount rate in the UK for Northern Ireland at    -1.5%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Let me give you an example of how this effects claims costs for insurers….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 algn="r"/>
            <a:r>
              <a:rPr lang="en-US" sz="2000" dirty="0" err="1"/>
              <a:t>Cont</a:t>
            </a:r>
            <a:r>
              <a:rPr lang="en-US" sz="2000" dirty="0"/>
              <a:t>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pPr lvl="2"/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01699C6-CB19-C83F-C26B-86E996466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2E0E9A2-E4FF-FD20-4099-B1265AB12C19}"/>
              </a:ext>
            </a:extLst>
          </p:cNvPr>
          <p:cNvSpPr txBox="1">
            <a:spLocks/>
          </p:cNvSpPr>
          <p:nvPr/>
        </p:nvSpPr>
        <p:spPr>
          <a:xfrm>
            <a:off x="1137915" y="109667"/>
            <a:ext cx="8240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Reducing Capacity and Narrowing Appetite</a:t>
            </a:r>
          </a:p>
        </p:txBody>
      </p:sp>
    </p:spTree>
    <p:extLst>
      <p:ext uri="{BB962C8B-B14F-4D97-AF65-F5344CB8AC3E}">
        <p14:creationId xmlns:p14="http://schemas.microsoft.com/office/powerpoint/2010/main" val="333789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01699C6-CB19-C83F-C26B-86E996466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BB0EC22-CBBA-7346-0DB6-DDD2E2C03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83701"/>
              </p:ext>
            </p:extLst>
          </p:nvPr>
        </p:nvGraphicFramePr>
        <p:xfrm>
          <a:off x="689255" y="966576"/>
          <a:ext cx="8127999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951127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2198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5222206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Effect of varying discount rates on an award for annual care costs of £100,000 for the rest of claimants life.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571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Discount Rate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 Award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973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 year old male with normal life expectancy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 year old female with normal life expectancy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2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2.5% </a:t>
                      </a:r>
                    </a:p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(Old UK Wide Rate)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£2,652,000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£3,475,000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24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-0.25%  </a:t>
                      </a:r>
                    </a:p>
                    <a:p>
                      <a:pPr algn="ctr"/>
                      <a:r>
                        <a:rPr lang="en-GB" dirty="0"/>
                        <a:t>(New Rate England/Wales)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£4,876,000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£9,128,000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66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-0.75% </a:t>
                      </a:r>
                    </a:p>
                    <a:p>
                      <a:pPr algn="ctr"/>
                      <a:r>
                        <a:rPr lang="en-GB" dirty="0"/>
                        <a:t>(New Rate for Scotland)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£5,566,000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£11,470,000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41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-1.5% </a:t>
                      </a:r>
                    </a:p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(New Rate for NI)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£6,632,000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£15,925,000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115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03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8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DC0A1-D2A0-2140-D40E-D8A2F237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" y="6067672"/>
            <a:ext cx="1009791" cy="638264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01699C6-CB19-C83F-C26B-86E996466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2880717"/>
            <a:ext cx="1462088" cy="10965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2EEF23-306E-FB5A-5F4C-306126646F1B}"/>
              </a:ext>
            </a:extLst>
          </p:cNvPr>
          <p:cNvSpPr txBox="1">
            <a:spLocks/>
          </p:cNvSpPr>
          <p:nvPr/>
        </p:nvSpPr>
        <p:spPr>
          <a:xfrm>
            <a:off x="1137915" y="109667"/>
            <a:ext cx="8240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Other challenges we are seeing…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63DDF83-FB98-CA1D-010C-A4FE67BEE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6428" y="1357162"/>
            <a:ext cx="7560231" cy="4599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pPr lvl="2"/>
            <a:endParaRPr lang="en-US" sz="20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9138E8-B8B8-EB56-625A-9A68F011BF7E}"/>
              </a:ext>
            </a:extLst>
          </p:cNvPr>
          <p:cNvSpPr txBox="1">
            <a:spLocks/>
          </p:cNvSpPr>
          <p:nvPr/>
        </p:nvSpPr>
        <p:spPr>
          <a:xfrm>
            <a:off x="768429" y="2550695"/>
            <a:ext cx="7560231" cy="4599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Conditions being applied to Public Liability cover to exclude or restrict cover in respect of Abuse and Concussion/CTE claims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Increased excesses being applied especially in higher risk sectors and leisure operators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Insurers struggling with Total Sum Insured limits – relevant for clubs or organisations that may have large Property and Business Interruption sums insured.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Clients have to source ‘Excess Layer’ cover to top up Public Liability limits becoming more common. Again leading to more premium.</a:t>
            </a:r>
          </a:p>
          <a:p>
            <a:pPr lvl="1"/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638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85006ABA2414AA87BA5AB990C73A8" ma:contentTypeVersion="9" ma:contentTypeDescription="Create a new document." ma:contentTypeScope="" ma:versionID="53b8ca44c49da59bf273d751d8dde31f">
  <xsd:schema xmlns:xsd="http://www.w3.org/2001/XMLSchema" xmlns:xs="http://www.w3.org/2001/XMLSchema" xmlns:p="http://schemas.microsoft.com/office/2006/metadata/properties" xmlns:ns3="526da58f-a60f-4c5a-a89d-0e2feb610744" targetNamespace="http://schemas.microsoft.com/office/2006/metadata/properties" ma:root="true" ma:fieldsID="388e77aefe223ba1b4a5d0b4f7d64d54" ns3:_="">
    <xsd:import namespace="526da58f-a60f-4c5a-a89d-0e2feb6107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da58f-a60f-4c5a-a89d-0e2feb610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503C3B-B5CB-4A82-816A-BDC747A968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3DBFF-A47B-4606-86AD-C2B335ABAD4F}">
  <ds:schemaRefs>
    <ds:schemaRef ds:uri="http://schemas.openxmlformats.org/package/2006/metadata/core-properties"/>
    <ds:schemaRef ds:uri="http://www.w3.org/XML/1998/namespace"/>
    <ds:schemaRef ds:uri="526da58f-a60f-4c5a-a89d-0e2feb610744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DF1B741-5C13-4987-A162-B4690AA0B7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6da58f-a60f-4c5a-a89d-0e2feb6107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864</Words>
  <Application>Microsoft Office PowerPoint</Application>
  <PresentationFormat>Widescreen</PresentationFormat>
  <Paragraphs>171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Office Theme</vt:lpstr>
      <vt:lpstr>Insurance in Sport</vt:lpstr>
      <vt:lpstr>Agenda</vt:lpstr>
      <vt:lpstr>Attis Insurance Brokers</vt:lpstr>
      <vt:lpstr>Introduction to Attis Sports Division</vt:lpstr>
      <vt:lpstr>Overview of current market</vt:lpstr>
      <vt:lpstr>Reducing Capacity and Narrowing Appetite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in Sport</dc:title>
  <dc:creator>Alyn Spratt</dc:creator>
  <cp:lastModifiedBy>Alyn Spratt</cp:lastModifiedBy>
  <cp:revision>5</cp:revision>
  <dcterms:created xsi:type="dcterms:W3CDTF">2022-10-27T12:17:23Z</dcterms:created>
  <dcterms:modified xsi:type="dcterms:W3CDTF">2022-10-28T17:00:24Z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0x010100CB185006ABA2414AA87BA5AB990C73A8</vt:lpwstr>
  </property>
</Properties>
</file>