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29"/>
  </p:notesMasterIdLst>
  <p:sldIdLst>
    <p:sldId id="256" r:id="rId6"/>
    <p:sldId id="258" r:id="rId7"/>
    <p:sldId id="276" r:id="rId8"/>
    <p:sldId id="277" r:id="rId9"/>
    <p:sldId id="284" r:id="rId10"/>
    <p:sldId id="278" r:id="rId11"/>
    <p:sldId id="260" r:id="rId12"/>
    <p:sldId id="288" r:id="rId13"/>
    <p:sldId id="279" r:id="rId14"/>
    <p:sldId id="280" r:id="rId15"/>
    <p:sldId id="282" r:id="rId16"/>
    <p:sldId id="283" r:id="rId17"/>
    <p:sldId id="285" r:id="rId18"/>
    <p:sldId id="286" r:id="rId19"/>
    <p:sldId id="259" r:id="rId20"/>
    <p:sldId id="287" r:id="rId21"/>
    <p:sldId id="289" r:id="rId22"/>
    <p:sldId id="292" r:id="rId23"/>
    <p:sldId id="290" r:id="rId24"/>
    <p:sldId id="291" r:id="rId25"/>
    <p:sldId id="295" r:id="rId26"/>
    <p:sldId id="296" r:id="rId27"/>
    <p:sldId id="272" r:id="rId2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8FCF"/>
    <a:srgbClr val="FBD82E"/>
    <a:srgbClr val="0455BF"/>
    <a:srgbClr val="3DE341"/>
    <a:srgbClr val="1959AE"/>
    <a:srgbClr val="17A11A"/>
    <a:srgbClr val="047EBC"/>
    <a:srgbClr val="2E5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3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1432A-D0A8-4E52-AE34-C9B41C37C49F}" type="datetimeFigureOut">
              <a:rPr lang="en-GB" smtClean="0"/>
              <a:t>12/01/2023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B460A-872F-4BA7-B044-755C85DDC8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80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020" marR="141267">
              <a:spcBef>
                <a:spcPts val="1722"/>
              </a:spcBef>
            </a:pPr>
            <a:endParaRPr lang="en-GB" b="0" dirty="0">
              <a:latin typeface="Poppins"/>
              <a:cs typeface="Poppi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D8548-5801-4DD3-B28C-D97706E2AF4D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67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7899" y="2122205"/>
            <a:ext cx="2894329" cy="3764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88815" y="4135319"/>
            <a:ext cx="2301330" cy="2722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6567563" y="0"/>
            <a:ext cx="5625630" cy="41536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0" y="3376916"/>
            <a:ext cx="9122838" cy="3509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10515600" y="5761305"/>
            <a:ext cx="1310398" cy="6166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A617221-9764-274C-834D-0E5243C530B8}"/>
              </a:ext>
            </a:extLst>
          </p:cNvPr>
          <p:cNvSpPr/>
          <p:nvPr userDrawn="1"/>
        </p:nvSpPr>
        <p:spPr>
          <a:xfrm>
            <a:off x="0" y="914400"/>
            <a:ext cx="4953000" cy="12610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83809" y="2886800"/>
            <a:ext cx="2430731" cy="1002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19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336248" y="5668062"/>
            <a:ext cx="1250901" cy="547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05126" y="2703737"/>
            <a:ext cx="6705600" cy="1001684"/>
          </a:xfrm>
          <a:prstGeom prst="rect">
            <a:avLst/>
          </a:prstGeom>
          <a:solidFill>
            <a:srgbClr val="FBD82E"/>
          </a:solidFill>
        </p:spPr>
        <p:txBody>
          <a:bodyPr vert="horz" wrap="square" lIns="0" tIns="91440" rIns="0" bIns="0" rtlCol="0">
            <a:spAutoFit/>
          </a:bodyPr>
          <a:lstStyle/>
          <a:p>
            <a:pPr marL="149225" marR="124460">
              <a:lnSpc>
                <a:spcPts val="3500"/>
              </a:lnSpc>
              <a:spcBef>
                <a:spcPts val="720"/>
              </a:spcBef>
            </a:pPr>
            <a:r>
              <a:rPr lang="en-GB" spc="20" dirty="0">
                <a:solidFill>
                  <a:srgbClr val="128FCF"/>
                </a:solidFill>
              </a:rPr>
              <a:t>Cost of Living Crisis:</a:t>
            </a:r>
            <a:br>
              <a:rPr lang="en-GB" spc="20" dirty="0">
                <a:solidFill>
                  <a:srgbClr val="128FCF"/>
                </a:solidFill>
              </a:rPr>
            </a:br>
            <a:r>
              <a:rPr lang="en-GB" spc="20" dirty="0">
                <a:solidFill>
                  <a:srgbClr val="128FCF"/>
                </a:solidFill>
              </a:rPr>
              <a:t>Planning for  troubled times</a:t>
            </a:r>
            <a:endParaRPr spc="20" dirty="0">
              <a:solidFill>
                <a:srgbClr val="128FCF"/>
              </a:solidFill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079F0E2-E42B-4528-BEB0-B6F04CCF584E}"/>
              </a:ext>
            </a:extLst>
          </p:cNvPr>
          <p:cNvSpPr txBox="1"/>
          <p:nvPr/>
        </p:nvSpPr>
        <p:spPr>
          <a:xfrm>
            <a:off x="701899" y="5623689"/>
            <a:ext cx="377485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dirty="0">
                <a:solidFill>
                  <a:srgbClr val="FFFFFF"/>
                </a:solidFill>
                <a:latin typeface="Poppins"/>
                <a:cs typeface="Poppins"/>
              </a:rPr>
              <a:t>Kerry Feather</a:t>
            </a:r>
            <a:endParaRPr lang="en-GB" sz="1800" dirty="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</a:pPr>
            <a:r>
              <a:rPr lang="en-GB" spc="-85" dirty="0">
                <a:solidFill>
                  <a:srgbClr val="FFFFFF"/>
                </a:solidFill>
                <a:latin typeface="Poppins"/>
                <a:cs typeface="Poppins"/>
              </a:rPr>
              <a:t>Sported Volunteer</a:t>
            </a:r>
          </a:p>
          <a:p>
            <a:pPr marL="12700">
              <a:lnSpc>
                <a:spcPct val="100000"/>
              </a:lnSpc>
            </a:pPr>
            <a:r>
              <a:rPr lang="en-GB" sz="1800" spc="-85" dirty="0">
                <a:solidFill>
                  <a:srgbClr val="FFFFFF"/>
                </a:solidFill>
                <a:latin typeface="Poppins"/>
                <a:cs typeface="Poppins"/>
              </a:rPr>
              <a:t>30</a:t>
            </a:r>
            <a:r>
              <a:rPr lang="en-GB" sz="1800" spc="-85" baseline="30000" dirty="0">
                <a:solidFill>
                  <a:srgbClr val="FFFFFF"/>
                </a:solidFill>
                <a:latin typeface="Poppins"/>
                <a:cs typeface="Poppins"/>
              </a:rPr>
              <a:t>th</a:t>
            </a:r>
            <a:r>
              <a:rPr lang="en-GB" sz="1800" spc="-85" dirty="0">
                <a:solidFill>
                  <a:srgbClr val="FFFFFF"/>
                </a:solidFill>
                <a:latin typeface="Poppins"/>
                <a:cs typeface="Poppins"/>
              </a:rPr>
              <a:t> January 2023</a:t>
            </a:r>
            <a:endParaRPr lang="en-GB" sz="1800" dirty="0">
              <a:latin typeface="Poppins"/>
              <a:cs typeface="Poppi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0E3A78-FAC9-D868-B854-8F54E0E2DAE7}"/>
              </a:ext>
            </a:extLst>
          </p:cNvPr>
          <p:cNvSpPr txBox="1"/>
          <p:nvPr/>
        </p:nvSpPr>
        <p:spPr>
          <a:xfrm>
            <a:off x="2905126" y="2018619"/>
            <a:ext cx="3324224" cy="400110"/>
          </a:xfrm>
          <a:prstGeom prst="rect">
            <a:avLst/>
          </a:prstGeom>
          <a:solidFill>
            <a:srgbClr val="17A11A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BD8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#</a:t>
            </a:r>
            <a:r>
              <a:rPr lang="en-GB" sz="20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KeepTheDoorsOpen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D82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ject 8"/>
          <p:cNvSpPr/>
          <p:nvPr/>
        </p:nvSpPr>
        <p:spPr>
          <a:xfrm>
            <a:off x="826396" y="586855"/>
            <a:ext cx="4230100" cy="3387497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Key Components of a Business Plan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3FF27E-06CC-3849-3397-6C9E03FD7545}"/>
              </a:ext>
            </a:extLst>
          </p:cNvPr>
          <p:cNvSpPr txBox="1"/>
          <p:nvPr/>
        </p:nvSpPr>
        <p:spPr>
          <a:xfrm>
            <a:off x="6096000" y="649480"/>
            <a:ext cx="5269605" cy="55460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Poppins" panose="00000500000000000000" pitchFamily="2" charset="0"/>
                <a:cs typeface="Poppins" panose="00000500000000000000" pitchFamily="2" charset="0"/>
              </a:rPr>
              <a:t>Period of Business Plan </a:t>
            </a:r>
          </a:p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Poppins" panose="00000500000000000000" pitchFamily="2" charset="0"/>
                <a:cs typeface="Poppins" panose="00000500000000000000" pitchFamily="2" charset="0"/>
              </a:rPr>
              <a:t>Executive Summary </a:t>
            </a:r>
          </a:p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Poppins" panose="00000500000000000000" pitchFamily="2" charset="0"/>
                <a:cs typeface="Poppins" panose="00000500000000000000" pitchFamily="2" charset="0"/>
              </a:rPr>
              <a:t>Where are we now? </a:t>
            </a:r>
          </a:p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Poppins" panose="00000500000000000000" pitchFamily="2" charset="0"/>
                <a:cs typeface="Poppins" panose="00000500000000000000" pitchFamily="2" charset="0"/>
              </a:rPr>
              <a:t>Where do we want to be? </a:t>
            </a:r>
          </a:p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Poppins" panose="00000500000000000000" pitchFamily="2" charset="0"/>
                <a:cs typeface="Poppins" panose="00000500000000000000" pitchFamily="2" charset="0"/>
              </a:rPr>
              <a:t>How will we get there? </a:t>
            </a:r>
          </a:p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Poppins" panose="00000500000000000000" pitchFamily="2" charset="0"/>
                <a:cs typeface="Poppins" panose="00000500000000000000" pitchFamily="2" charset="0"/>
              </a:rPr>
              <a:t>Action plan to implement</a:t>
            </a:r>
          </a:p>
          <a:p>
            <a:pPr marL="34290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Poppins" panose="00000500000000000000" pitchFamily="2" charset="0"/>
                <a:cs typeface="Poppins" panose="00000500000000000000" pitchFamily="2" charset="0"/>
              </a:rPr>
              <a:t>Appendices - Strategies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Poppins" panose="00000500000000000000" pitchFamily="2" charset="0"/>
                <a:cs typeface="Poppins" panose="00000500000000000000" pitchFamily="2" charset="0"/>
              </a:rPr>
              <a:t>Partnerships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Poppins" panose="00000500000000000000" pitchFamily="2" charset="0"/>
                <a:cs typeface="Poppins" panose="00000500000000000000" pitchFamily="2" charset="0"/>
              </a:rPr>
              <a:t>Fundraising and Sustainability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Poppins" panose="00000500000000000000" pitchFamily="2" charset="0"/>
                <a:cs typeface="Poppins" panose="00000500000000000000" pitchFamily="2" charset="0"/>
              </a:rPr>
              <a:t>Marketing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Finance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Poppins" panose="00000500000000000000" pitchFamily="2" charset="0"/>
                <a:cs typeface="Poppins" panose="00000500000000000000" pitchFamily="2" charset="0"/>
              </a:rPr>
              <a:t>People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Poppins" panose="00000500000000000000" pitchFamily="2" charset="0"/>
                <a:cs typeface="Poppins" panose="00000500000000000000" pitchFamily="2" charset="0"/>
              </a:rPr>
              <a:t>Technology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Poppins" panose="00000500000000000000" pitchFamily="2" charset="0"/>
                <a:cs typeface="Poppins" panose="00000500000000000000" pitchFamily="2" charset="0"/>
              </a:rPr>
              <a:t>Premises and Facilities</a:t>
            </a:r>
          </a:p>
          <a:p>
            <a:pPr marL="800100" lvl="1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00100" lvl="1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i="1" dirty="0">
                <a:latin typeface="Poppins" panose="00000500000000000000" pitchFamily="2" charset="0"/>
                <a:cs typeface="Poppins" panose="00000500000000000000" pitchFamily="2" charset="0"/>
              </a:rPr>
              <a:t>Source: Sported Business Planning Guide</a:t>
            </a:r>
          </a:p>
        </p:txBody>
      </p:sp>
      <p:sp>
        <p:nvSpPr>
          <p:cNvPr id="6" name="object 6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825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03364" y="616696"/>
            <a:ext cx="10674236" cy="582839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FBD82E"/>
          </a:solidFill>
        </p:spPr>
        <p:txBody>
          <a:bodyPr wrap="square" lIns="0" tIns="0" rIns="0" bIns="0" rtlCol="0"/>
          <a:lstStyle/>
          <a:p>
            <a:r>
              <a:rPr lang="en-GB" sz="36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Executive Summary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11BC1B-BE01-FB8B-5047-A20F3CD6B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900811"/>
              </p:ext>
            </p:extLst>
          </p:nvPr>
        </p:nvGraphicFramePr>
        <p:xfrm>
          <a:off x="603364" y="1495424"/>
          <a:ext cx="10674236" cy="4253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7200">
                  <a:extLst>
                    <a:ext uri="{9D8B030D-6E8A-4147-A177-3AD203B41FA5}">
                      <a16:colId xmlns:a16="http://schemas.microsoft.com/office/drawing/2014/main" val="3020552480"/>
                    </a:ext>
                  </a:extLst>
                </a:gridCol>
                <a:gridCol w="7037036">
                  <a:extLst>
                    <a:ext uri="{9D8B030D-6E8A-4147-A177-3AD203B41FA5}">
                      <a16:colId xmlns:a16="http://schemas.microsoft.com/office/drawing/2014/main" val="308037458"/>
                    </a:ext>
                  </a:extLst>
                </a:gridCol>
              </a:tblGrid>
              <a:tr h="385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Who are we </a:t>
                      </a:r>
                      <a:endParaRPr lang="en-GB" sz="1100" b="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What the club does</a:t>
                      </a:r>
                      <a:endParaRPr lang="en-GB" sz="1100" b="0" kern="10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3238300"/>
                  </a:ext>
                </a:extLst>
              </a:tr>
              <a:tr h="385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Values</a:t>
                      </a:r>
                      <a:endParaRPr lang="en-GB" sz="1100" b="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values and principles that guide the club </a:t>
                      </a:r>
                      <a:endParaRPr lang="en-GB" sz="1100" b="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2623717"/>
                  </a:ext>
                </a:extLst>
              </a:tr>
              <a:tr h="385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Impact</a:t>
                      </a:r>
                      <a:endParaRPr lang="en-GB" sz="1100" b="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What are our desired outcomes ?</a:t>
                      </a:r>
                      <a:endParaRPr lang="en-GB" sz="1100" b="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9360264"/>
                  </a:ext>
                </a:extLst>
              </a:tr>
              <a:tr h="385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Target Groups</a:t>
                      </a:r>
                      <a:endParaRPr lang="en-GB" sz="1100" b="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Which groups, ages etc do we look to appeal to</a:t>
                      </a:r>
                      <a:endParaRPr lang="en-GB" sz="1100" b="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8759363"/>
                  </a:ext>
                </a:extLst>
              </a:tr>
              <a:tr h="1203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Scale of delivery</a:t>
                      </a:r>
                      <a:endParaRPr lang="en-GB" sz="1100" b="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Activities delivered</a:t>
                      </a:r>
                      <a:endParaRPr lang="en-GB" sz="1100" b="0" kern="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No. of groups / participants</a:t>
                      </a:r>
                      <a:endParaRPr lang="en-GB" sz="1100" b="0" kern="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Location(s) &amp; facilities used</a:t>
                      </a:r>
                      <a:endParaRPr lang="en-GB" sz="1100" b="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4619498"/>
                  </a:ext>
                </a:extLst>
              </a:tr>
              <a:tr h="1203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People </a:t>
                      </a:r>
                      <a:endParaRPr lang="en-GB" sz="1100" b="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Who is involved in running the club ?</a:t>
                      </a:r>
                      <a:endParaRPr lang="en-GB" sz="1100" b="0" kern="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Staff and volunteers – numbers, skills</a:t>
                      </a:r>
                      <a:endParaRPr lang="en-GB" sz="1100" b="0" kern="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What are their roles 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"/>
                      </a:pPr>
                      <a:endParaRPr lang="en-GB" sz="1100" b="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5967920"/>
                  </a:ext>
                </a:extLst>
              </a:tr>
              <a:tr h="304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Legal Structure</a:t>
                      </a:r>
                      <a:endParaRPr lang="en-GB" sz="1100" b="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e.g. Constituted Club, Charity, Community Interest Company </a:t>
                      </a:r>
                      <a:endParaRPr lang="en-GB" sz="1100" b="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9027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504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03364" y="616696"/>
            <a:ext cx="10674236" cy="582839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FBD82E"/>
          </a:solidFill>
        </p:spPr>
        <p:txBody>
          <a:bodyPr wrap="square" lIns="0" tIns="0" rIns="0" bIns="0" rtlCol="0"/>
          <a:lstStyle/>
          <a:p>
            <a:r>
              <a:rPr lang="en-GB" sz="36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Where are we now ?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C665F4-73C0-C611-BAB8-59A5A5881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434279"/>
              </p:ext>
            </p:extLst>
          </p:nvPr>
        </p:nvGraphicFramePr>
        <p:xfrm>
          <a:off x="562459" y="1552574"/>
          <a:ext cx="10715141" cy="4151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1703">
                  <a:extLst>
                    <a:ext uri="{9D8B030D-6E8A-4147-A177-3AD203B41FA5}">
                      <a16:colId xmlns:a16="http://schemas.microsoft.com/office/drawing/2014/main" val="545932340"/>
                    </a:ext>
                  </a:extLst>
                </a:gridCol>
                <a:gridCol w="6713438">
                  <a:extLst>
                    <a:ext uri="{9D8B030D-6E8A-4147-A177-3AD203B41FA5}">
                      <a16:colId xmlns:a16="http://schemas.microsoft.com/office/drawing/2014/main" val="2384195558"/>
                    </a:ext>
                  </a:extLst>
                </a:gridCol>
              </a:tblGrid>
              <a:tr h="350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kern="100" dirty="0">
                          <a:solidFill>
                            <a:srgbClr val="FBD82E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SWOT Analysis </a:t>
                      </a:r>
                      <a:endParaRPr lang="en-GB" sz="1400" b="1" kern="100" dirty="0">
                        <a:solidFill>
                          <a:srgbClr val="FBD82E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139198"/>
                  </a:ext>
                </a:extLst>
              </a:tr>
              <a:tr h="350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Strengths (Internal)</a:t>
                      </a:r>
                      <a:endParaRPr lang="en-GB" sz="1400" b="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What are we good at ?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4984695"/>
                  </a:ext>
                </a:extLst>
              </a:tr>
              <a:tr h="350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Weaknesses (Internal)</a:t>
                      </a:r>
                      <a:endParaRPr lang="en-GB" sz="1400" b="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Where do we need to improve ?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0507467"/>
                  </a:ext>
                </a:extLst>
              </a:tr>
              <a:tr h="72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Opportunities (External)</a:t>
                      </a:r>
                      <a:endParaRPr lang="en-GB" sz="1400" b="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Where do we see possibilities for our organisation ?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087047"/>
                  </a:ext>
                </a:extLst>
              </a:tr>
              <a:tr h="72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Threats (External)</a:t>
                      </a:r>
                      <a:endParaRPr lang="en-GB" sz="1400" b="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What is happening which is  potentially damaging to us ?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What is on the horizon 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0431225"/>
                  </a:ext>
                </a:extLst>
              </a:tr>
              <a:tr h="350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r>
                        <a:rPr lang="en-GB" sz="1400" b="1" kern="100" dirty="0">
                          <a:solidFill>
                            <a:srgbClr val="FBD82E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Competition and Need</a:t>
                      </a:r>
                      <a:endParaRPr lang="en-GB" sz="1400" b="1" kern="100" dirty="0">
                        <a:solidFill>
                          <a:srgbClr val="FBD82E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8475786"/>
                  </a:ext>
                </a:extLst>
              </a:tr>
              <a:tr h="72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Who else is in our space ?</a:t>
                      </a:r>
                      <a:endParaRPr lang="en-GB" sz="1400" b="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Who are our competitors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What makes us unique ?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24421"/>
                  </a:ext>
                </a:extLst>
              </a:tr>
              <a:tr h="578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Local Context</a:t>
                      </a:r>
                      <a:endParaRPr lang="en-GB" sz="1400" b="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What is the local need?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How have we identified / quantified this?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2156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90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03364" y="616696"/>
            <a:ext cx="10674236" cy="582839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FBD82E"/>
          </a:solidFill>
        </p:spPr>
        <p:txBody>
          <a:bodyPr wrap="square" lIns="0" tIns="0" rIns="0" bIns="0" rtlCol="0"/>
          <a:lstStyle/>
          <a:p>
            <a:r>
              <a:rPr lang="en-GB" sz="36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Where do we want to be ?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1038084-EF82-856D-74F3-6CE2FE85B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490830"/>
              </p:ext>
            </p:extLst>
          </p:nvPr>
        </p:nvGraphicFramePr>
        <p:xfrm>
          <a:off x="603365" y="1557196"/>
          <a:ext cx="10604826" cy="4116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3409463077"/>
                    </a:ext>
                  </a:extLst>
                </a:gridCol>
                <a:gridCol w="10442266">
                  <a:extLst>
                    <a:ext uri="{9D8B030D-6E8A-4147-A177-3AD203B41FA5}">
                      <a16:colId xmlns:a16="http://schemas.microsoft.com/office/drawing/2014/main" val="1940396065"/>
                    </a:ext>
                  </a:extLst>
                </a:gridCol>
              </a:tblGrid>
              <a:tr h="2358108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This is </a:t>
                      </a: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place to set out the issues / opportunities to focus on over the Business Plan period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If the plan covers more than 12 months, be clear between Urgent and Important.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Urgent matters needing dealing with as a priority. 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1600" b="0" kern="1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Some things may take more than 12 months to complete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400" b="0" kern="1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788788"/>
                  </a:ext>
                </a:extLst>
              </a:tr>
              <a:tr h="271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1564803"/>
                  </a:ext>
                </a:extLst>
              </a:tr>
              <a:tr h="271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6925420"/>
                  </a:ext>
                </a:extLst>
              </a:tr>
              <a:tr h="271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4037424"/>
                  </a:ext>
                </a:extLst>
              </a:tr>
              <a:tr h="271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8667650"/>
                  </a:ext>
                </a:extLst>
              </a:tr>
              <a:tr h="271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6913492"/>
                  </a:ext>
                </a:extLst>
              </a:tr>
              <a:tr h="271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2919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67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03364" y="616696"/>
            <a:ext cx="10674236" cy="582839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FBD82E"/>
          </a:solidFill>
        </p:spPr>
        <p:txBody>
          <a:bodyPr wrap="square" lIns="0" tIns="0" rIns="0" bIns="0" rtlCol="0"/>
          <a:lstStyle/>
          <a:p>
            <a:r>
              <a:rPr lang="en-GB" sz="36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Action Plan to implement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C72FAF-0E60-6625-BCBA-593DE95A1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979069"/>
              </p:ext>
            </p:extLst>
          </p:nvPr>
        </p:nvGraphicFramePr>
        <p:xfrm>
          <a:off x="603364" y="1387521"/>
          <a:ext cx="10674237" cy="4251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925">
                  <a:extLst>
                    <a:ext uri="{9D8B030D-6E8A-4147-A177-3AD203B41FA5}">
                      <a16:colId xmlns:a16="http://schemas.microsoft.com/office/drawing/2014/main" val="4236352085"/>
                    </a:ext>
                  </a:extLst>
                </a:gridCol>
                <a:gridCol w="1991356">
                  <a:extLst>
                    <a:ext uri="{9D8B030D-6E8A-4147-A177-3AD203B41FA5}">
                      <a16:colId xmlns:a16="http://schemas.microsoft.com/office/drawing/2014/main" val="2678801935"/>
                    </a:ext>
                  </a:extLst>
                </a:gridCol>
                <a:gridCol w="1859940">
                  <a:extLst>
                    <a:ext uri="{9D8B030D-6E8A-4147-A177-3AD203B41FA5}">
                      <a16:colId xmlns:a16="http://schemas.microsoft.com/office/drawing/2014/main" val="1421513305"/>
                    </a:ext>
                  </a:extLst>
                </a:gridCol>
                <a:gridCol w="1670513">
                  <a:extLst>
                    <a:ext uri="{9D8B030D-6E8A-4147-A177-3AD203B41FA5}">
                      <a16:colId xmlns:a16="http://schemas.microsoft.com/office/drawing/2014/main" val="3206877265"/>
                    </a:ext>
                  </a:extLst>
                </a:gridCol>
                <a:gridCol w="1612501">
                  <a:extLst>
                    <a:ext uri="{9D8B030D-6E8A-4147-A177-3AD203B41FA5}">
                      <a16:colId xmlns:a16="http://schemas.microsoft.com/office/drawing/2014/main" val="4207219570"/>
                    </a:ext>
                  </a:extLst>
                </a:gridCol>
                <a:gridCol w="1404132">
                  <a:extLst>
                    <a:ext uri="{9D8B030D-6E8A-4147-A177-3AD203B41FA5}">
                      <a16:colId xmlns:a16="http://schemas.microsoft.com/office/drawing/2014/main" val="1251807791"/>
                    </a:ext>
                  </a:extLst>
                </a:gridCol>
                <a:gridCol w="1614870">
                  <a:extLst>
                    <a:ext uri="{9D8B030D-6E8A-4147-A177-3AD203B41FA5}">
                      <a16:colId xmlns:a16="http://schemas.microsoft.com/office/drawing/2014/main" val="4283838547"/>
                    </a:ext>
                  </a:extLst>
                </a:gridCol>
              </a:tblGrid>
              <a:tr h="592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b="1" kern="10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00" dirty="0">
                          <a:solidFill>
                            <a:srgbClr val="FBD82E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Action Plan from (Date) to (Date)</a:t>
                      </a:r>
                      <a:endParaRPr lang="en-GB" sz="1600" kern="100" dirty="0">
                        <a:solidFill>
                          <a:srgbClr val="FBD82E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166443"/>
                  </a:ext>
                </a:extLst>
              </a:tr>
              <a:tr h="1064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Aim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Objective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Target Completion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Date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Resources required – people,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finances etc.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Responsible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Desired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Outcomes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2088579"/>
                  </a:ext>
                </a:extLst>
              </a:tr>
              <a:tr h="254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2515118"/>
                  </a:ext>
                </a:extLst>
              </a:tr>
              <a:tr h="254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151560"/>
                  </a:ext>
                </a:extLst>
              </a:tr>
              <a:tr h="254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0449032"/>
                  </a:ext>
                </a:extLst>
              </a:tr>
              <a:tr h="254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0566716"/>
                  </a:ext>
                </a:extLst>
              </a:tr>
              <a:tr h="254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651474"/>
                  </a:ext>
                </a:extLst>
              </a:tr>
              <a:tr h="254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9628313"/>
                  </a:ext>
                </a:extLst>
              </a:tr>
              <a:tr h="254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817150"/>
                  </a:ext>
                </a:extLst>
              </a:tr>
              <a:tr h="254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5469050"/>
                  </a:ext>
                </a:extLst>
              </a:tr>
              <a:tr h="254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584410"/>
                  </a:ext>
                </a:extLst>
              </a:tr>
              <a:tr h="3079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kern="1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GB" sz="1400" kern="1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8723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854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33350"/>
            <a:ext cx="1219319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4FDD3F-E89A-9414-A774-AF89B5EAA79E}"/>
              </a:ext>
            </a:extLst>
          </p:cNvPr>
          <p:cNvSpPr txBox="1"/>
          <p:nvPr/>
        </p:nvSpPr>
        <p:spPr>
          <a:xfrm>
            <a:off x="1943101" y="4623170"/>
            <a:ext cx="3771900" cy="1323439"/>
          </a:xfrm>
          <a:prstGeom prst="rect">
            <a:avLst/>
          </a:prstGeom>
          <a:solidFill>
            <a:srgbClr val="0455BF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BD8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Breakout time</a:t>
            </a:r>
          </a:p>
          <a:p>
            <a:r>
              <a:rPr lang="en-GB" sz="4000" dirty="0">
                <a:solidFill>
                  <a:srgbClr val="FBD8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Over to you!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03364" y="616696"/>
            <a:ext cx="10674236" cy="582839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FBD82E"/>
          </a:solidFill>
        </p:spPr>
        <p:txBody>
          <a:bodyPr wrap="square" lIns="0" tIns="0" rIns="0" bIns="0" rtlCol="0"/>
          <a:lstStyle/>
          <a:p>
            <a:r>
              <a:rPr lang="en-GB" sz="36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Breakout session – discussion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0BC51-22ED-A70D-9C94-4B95AAD42105}"/>
              </a:ext>
            </a:extLst>
          </p:cNvPr>
          <p:cNvSpPr txBox="1"/>
          <p:nvPr/>
        </p:nvSpPr>
        <p:spPr>
          <a:xfrm>
            <a:off x="603364" y="1457325"/>
            <a:ext cx="1067423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Clr>
                <a:srgbClr val="128FCF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How is the financial crisis impacting on your club ?</a:t>
            </a:r>
          </a:p>
          <a:p>
            <a:pPr marL="800100" lvl="1" indent="-342900">
              <a:spcAft>
                <a:spcPts val="1200"/>
              </a:spcAft>
              <a:buClr>
                <a:srgbClr val="FBD82E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Reduced income</a:t>
            </a:r>
          </a:p>
          <a:p>
            <a:pPr marL="800100" lvl="1" indent="-342900">
              <a:spcAft>
                <a:spcPts val="1200"/>
              </a:spcAft>
              <a:buClr>
                <a:srgbClr val="FBD82E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Increased costs</a:t>
            </a:r>
          </a:p>
          <a:p>
            <a:pPr marL="800100" lvl="1" indent="-342900">
              <a:spcAft>
                <a:spcPts val="2400"/>
              </a:spcAft>
              <a:buClr>
                <a:srgbClr val="FBD82E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Changes in numbers attending ?</a:t>
            </a:r>
          </a:p>
          <a:p>
            <a:pPr marL="285750" indent="-285750">
              <a:spcAft>
                <a:spcPts val="2400"/>
              </a:spcAft>
              <a:buClr>
                <a:srgbClr val="128FCF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Is this reflected in your Business and Financial Plans ?</a:t>
            </a:r>
          </a:p>
          <a:p>
            <a:pPr marL="285750" indent="-285750">
              <a:spcAft>
                <a:spcPts val="2400"/>
              </a:spcAft>
              <a:buClr>
                <a:srgbClr val="128FCF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Based on what we have discussed so far, what might you want to look at as a priority ? </a:t>
            </a:r>
          </a:p>
          <a:p>
            <a:pPr marL="285750" indent="-285750">
              <a:spcAft>
                <a:spcPts val="2400"/>
              </a:spcAft>
              <a:buClr>
                <a:srgbClr val="128FCF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128FCF"/>
              </a:buCl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601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03364" y="616696"/>
            <a:ext cx="10674236" cy="582839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FBD82E"/>
          </a:solidFill>
        </p:spPr>
        <p:txBody>
          <a:bodyPr wrap="square" lIns="0" tIns="0" rIns="0" bIns="0" rtlCol="0"/>
          <a:lstStyle/>
          <a:p>
            <a:r>
              <a:rPr lang="en-US" sz="36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</a:t>
            </a:r>
            <a:r>
              <a:rPr lang="en-GB" sz="36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inance – Minefield or Essential Tool ?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06DF178-6891-2D70-127D-926208DE69B7}"/>
              </a:ext>
            </a:extLst>
          </p:cNvPr>
          <p:cNvSpPr/>
          <p:nvPr/>
        </p:nvSpPr>
        <p:spPr>
          <a:xfrm>
            <a:off x="603364" y="1603167"/>
            <a:ext cx="1862185" cy="1511928"/>
          </a:xfrm>
          <a:prstGeom prst="ellipse">
            <a:avLst/>
          </a:prstGeom>
          <a:solidFill>
            <a:srgbClr val="3DE3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Budget</a:t>
            </a:r>
            <a:endParaRPr lang="en-GB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9B8109-45FF-5680-09B4-41B5935E9A7A}"/>
              </a:ext>
            </a:extLst>
          </p:cNvPr>
          <p:cNvSpPr/>
          <p:nvPr/>
        </p:nvSpPr>
        <p:spPr>
          <a:xfrm>
            <a:off x="3476451" y="1464373"/>
            <a:ext cx="1673461" cy="15119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Financial (Annual) Accounts</a:t>
            </a:r>
            <a:endParaRPr lang="en-GB" sz="16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378B0E-1988-5DB6-5333-62D7A9D102F5}"/>
              </a:ext>
            </a:extLst>
          </p:cNvPr>
          <p:cNvSpPr/>
          <p:nvPr/>
        </p:nvSpPr>
        <p:spPr>
          <a:xfrm>
            <a:off x="4009889" y="3241139"/>
            <a:ext cx="1705069" cy="1607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Fixed Costs</a:t>
            </a: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9F15B6-2FDC-06BB-FC04-85E3D28D3023}"/>
              </a:ext>
            </a:extLst>
          </p:cNvPr>
          <p:cNvSpPr/>
          <p:nvPr/>
        </p:nvSpPr>
        <p:spPr>
          <a:xfrm>
            <a:off x="603364" y="3609316"/>
            <a:ext cx="1957650" cy="1359565"/>
          </a:xfrm>
          <a:prstGeom prst="ellipse">
            <a:avLst/>
          </a:prstGeom>
          <a:solidFill>
            <a:srgbClr val="FBD8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Cash Flow</a:t>
            </a:r>
            <a:endParaRPr lang="en-GB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4853AE-E802-8416-EB1C-21A03595BBAB}"/>
              </a:ext>
            </a:extLst>
          </p:cNvPr>
          <p:cNvSpPr/>
          <p:nvPr/>
        </p:nvSpPr>
        <p:spPr>
          <a:xfrm>
            <a:off x="8858250" y="1308227"/>
            <a:ext cx="1673461" cy="1668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Income</a:t>
            </a: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3A09ADF-6675-96DC-736C-A5CEF8C1B945}"/>
              </a:ext>
            </a:extLst>
          </p:cNvPr>
          <p:cNvSpPr/>
          <p:nvPr/>
        </p:nvSpPr>
        <p:spPr>
          <a:xfrm>
            <a:off x="7175183" y="3253888"/>
            <a:ext cx="2130742" cy="18289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Management Accounts</a:t>
            </a:r>
            <a:endParaRPr lang="en-GB" sz="15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FEEF06-ACF6-0A04-10FB-B8C75B242AAC}"/>
              </a:ext>
            </a:extLst>
          </p:cNvPr>
          <p:cNvSpPr/>
          <p:nvPr/>
        </p:nvSpPr>
        <p:spPr>
          <a:xfrm>
            <a:off x="6015065" y="1508009"/>
            <a:ext cx="1978032" cy="1607086"/>
          </a:xfrm>
          <a:prstGeom prst="ellipse">
            <a:avLst/>
          </a:prstGeom>
          <a:solidFill>
            <a:srgbClr val="FBD8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Variable Costs</a:t>
            </a:r>
            <a:endParaRPr lang="en-GB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16427D5-6BCE-5828-62DD-E955182EA246}"/>
              </a:ext>
            </a:extLst>
          </p:cNvPr>
          <p:cNvSpPr/>
          <p:nvPr/>
        </p:nvSpPr>
        <p:spPr>
          <a:xfrm>
            <a:off x="5670943" y="4835294"/>
            <a:ext cx="1705070" cy="1607085"/>
          </a:xfrm>
          <a:prstGeom prst="ellipse">
            <a:avLst/>
          </a:prstGeom>
          <a:solidFill>
            <a:srgbClr val="3DE3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Core Costs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48BF073-F7CB-4691-52AC-C5A447989A9D}"/>
              </a:ext>
            </a:extLst>
          </p:cNvPr>
          <p:cNvSpPr/>
          <p:nvPr/>
        </p:nvSpPr>
        <p:spPr>
          <a:xfrm>
            <a:off x="9861449" y="3084208"/>
            <a:ext cx="1705068" cy="1668074"/>
          </a:xfrm>
          <a:prstGeom prst="ellipse">
            <a:avLst/>
          </a:prstGeom>
          <a:solidFill>
            <a:srgbClr val="3DE3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Grants</a:t>
            </a:r>
            <a:endParaRPr lang="en-GB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7A2D00F-47B1-630A-7CBC-CFD6B6CE319B}"/>
              </a:ext>
            </a:extLst>
          </p:cNvPr>
          <p:cNvSpPr/>
          <p:nvPr/>
        </p:nvSpPr>
        <p:spPr>
          <a:xfrm>
            <a:off x="8020050" y="5082851"/>
            <a:ext cx="1705070" cy="1511928"/>
          </a:xfrm>
          <a:prstGeom prst="ellipse">
            <a:avLst/>
          </a:prstGeom>
          <a:solidFill>
            <a:srgbClr val="FBD8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Financial Strategy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5B99DE-E43C-4CE9-2364-79ED7ABF115B}"/>
              </a:ext>
            </a:extLst>
          </p:cNvPr>
          <p:cNvSpPr txBox="1"/>
          <p:nvPr/>
        </p:nvSpPr>
        <p:spPr>
          <a:xfrm>
            <a:off x="1485900" y="5219700"/>
            <a:ext cx="318135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Don’t be put off by the terminology / jargon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207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03364" y="616696"/>
            <a:ext cx="10674236" cy="582839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Aspects of F</a:t>
            </a: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inance &amp; Financial Planning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AD61F0-5FC9-C8AB-0676-FE9F2C6DC255}"/>
              </a:ext>
            </a:extLst>
          </p:cNvPr>
          <p:cNvSpPr txBox="1"/>
          <p:nvPr/>
        </p:nvSpPr>
        <p:spPr>
          <a:xfrm>
            <a:off x="603364" y="1504950"/>
            <a:ext cx="1067423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47EBC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Financial Accounts</a:t>
            </a:r>
          </a:p>
          <a:p>
            <a:pPr marL="742950" lvl="1" indent="-285750">
              <a:spcAft>
                <a:spcPts val="600"/>
              </a:spcAft>
              <a:buClr>
                <a:srgbClr val="047EBC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Produced after year has ended</a:t>
            </a:r>
          </a:p>
          <a:p>
            <a:pPr marL="742950" lvl="1" indent="-285750">
              <a:spcAft>
                <a:spcPts val="1200"/>
              </a:spcAft>
              <a:buClr>
                <a:srgbClr val="047EBC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 record of what happened in the year</a:t>
            </a:r>
          </a:p>
          <a:p>
            <a:pPr marL="285750" indent="-285750">
              <a:spcAft>
                <a:spcPts val="600"/>
              </a:spcAft>
              <a:buClr>
                <a:srgbClr val="047EBC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Management Accounts</a:t>
            </a:r>
          </a:p>
          <a:p>
            <a:pPr marL="742950" lvl="1" indent="-285750">
              <a:spcAft>
                <a:spcPts val="600"/>
              </a:spcAft>
              <a:buClr>
                <a:srgbClr val="047EBC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Produced before the year begins (can look ahead to further years)</a:t>
            </a:r>
          </a:p>
          <a:p>
            <a:pPr marL="742950" lvl="1" indent="-285750">
              <a:spcAft>
                <a:spcPts val="600"/>
              </a:spcAft>
              <a:buClr>
                <a:srgbClr val="047EBC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Estimate income and expenditure to support planned activity</a:t>
            </a:r>
          </a:p>
          <a:p>
            <a:pPr marL="742950" lvl="1" indent="-285750">
              <a:spcAft>
                <a:spcPts val="600"/>
              </a:spcAft>
              <a:buClr>
                <a:srgbClr val="047EBC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Need to be monitored regularly (monthly) by comparing actual to budget</a:t>
            </a:r>
          </a:p>
          <a:p>
            <a:pPr marL="742950" lvl="1" indent="-285750">
              <a:spcAft>
                <a:spcPts val="1200"/>
              </a:spcAft>
              <a:buClr>
                <a:srgbClr val="047EBC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Allow early decisions / corrective action to be taken</a:t>
            </a:r>
          </a:p>
          <a:p>
            <a:pPr marL="285750" indent="-285750">
              <a:spcAft>
                <a:spcPts val="600"/>
              </a:spcAft>
              <a:buClr>
                <a:srgbClr val="047EBC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Know your numbers!  And make sure they are up to date!</a:t>
            </a:r>
          </a:p>
          <a:p>
            <a:pPr marL="742950" lvl="1" indent="-285750">
              <a:spcAft>
                <a:spcPts val="600"/>
              </a:spcAft>
              <a:buClr>
                <a:srgbClr val="047EBC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Costs –fixed, variable, core, one-off</a:t>
            </a:r>
          </a:p>
          <a:p>
            <a:pPr marL="742950" lvl="1" indent="-285750">
              <a:spcAft>
                <a:spcPts val="600"/>
              </a:spcAft>
              <a:buClr>
                <a:srgbClr val="047EBC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Income – fixed, variable, recurring or one-off  </a:t>
            </a:r>
          </a:p>
          <a:p>
            <a:pPr marL="742950" lvl="1" indent="-285750">
              <a:spcAft>
                <a:spcPts val="600"/>
              </a:spcAft>
              <a:buClr>
                <a:srgbClr val="047EBC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Cash – how much is in the bank to pay the bills</a:t>
            </a:r>
          </a:p>
          <a:p>
            <a:pPr lvl="1">
              <a:spcAft>
                <a:spcPts val="600"/>
              </a:spcAft>
              <a:buClr>
                <a:srgbClr val="047EBC"/>
              </a:buClr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</a:p>
          <a:p>
            <a:pPr marL="742950" lvl="1" indent="-285750">
              <a:buClr>
                <a:srgbClr val="047EBC"/>
              </a:buClr>
              <a:buFont typeface="Wingdings" panose="05000000000000000000" pitchFamily="2" charset="2"/>
              <a:buChar char="§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362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03364" y="616696"/>
            <a:ext cx="10674236" cy="582839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Budgeting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3FF27E-06CC-3849-3397-6C9E03FD7545}"/>
              </a:ext>
            </a:extLst>
          </p:cNvPr>
          <p:cNvSpPr txBox="1"/>
          <p:nvPr/>
        </p:nvSpPr>
        <p:spPr>
          <a:xfrm>
            <a:off x="603364" y="1502875"/>
            <a:ext cx="4484684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What is an annual budget? </a:t>
            </a:r>
          </a:p>
          <a:p>
            <a:pPr marL="285750" indent="-285750">
              <a:spcAft>
                <a:spcPts val="600"/>
              </a:spcAft>
              <a:buClr>
                <a:srgbClr val="128FCF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an estimate of what your likely 'income' and 'expenditure' for the upcoming year. </a:t>
            </a:r>
          </a:p>
          <a:p>
            <a:pPr marL="285750" indent="-285750">
              <a:spcAft>
                <a:spcPts val="600"/>
              </a:spcAft>
              <a:buClr>
                <a:srgbClr val="128FCF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developed before the start of the year to ensure that there are enough funds for activities throughout the year and that resources are allocated appropriately. </a:t>
            </a:r>
          </a:p>
          <a:p>
            <a:pPr marL="285750" indent="-285750">
              <a:spcAft>
                <a:spcPts val="600"/>
              </a:spcAft>
              <a:buClr>
                <a:srgbClr val="128FCF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presents your organisation with an important opportunity to consider and agree priorities as you allocate your resources.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1400" i="1" dirty="0">
                <a:latin typeface="Poppins" panose="00000500000000000000" pitchFamily="2" charset="0"/>
                <a:cs typeface="Poppins" panose="00000500000000000000" pitchFamily="2" charset="0"/>
              </a:rPr>
              <a:t>Source: Based on Sported Annual Budget Guide</a:t>
            </a:r>
            <a:endParaRPr lang="en-GB" sz="1400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A34B7-A646-E8FD-CD53-C91A3B1B8AA2}"/>
              </a:ext>
            </a:extLst>
          </p:cNvPr>
          <p:cNvSpPr txBox="1"/>
          <p:nvPr/>
        </p:nvSpPr>
        <p:spPr>
          <a:xfrm>
            <a:off x="5178582" y="1502875"/>
            <a:ext cx="558598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Why is a budget so important?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It will help you… </a:t>
            </a:r>
          </a:p>
          <a:p>
            <a:pPr marL="285750" indent="-285750">
              <a:spcAft>
                <a:spcPts val="600"/>
              </a:spcAft>
              <a:buClr>
                <a:srgbClr val="FBD82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make sure your income will at least match, or better, exceed your expenditure </a:t>
            </a:r>
          </a:p>
          <a:p>
            <a:pPr marL="285750" indent="-285750">
              <a:spcAft>
                <a:spcPts val="600"/>
              </a:spcAft>
              <a:buClr>
                <a:srgbClr val="FBD82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manage your finances and give your organisation a degree of calculated flexibility with room to manoeuvre and deal with unexpected changes </a:t>
            </a:r>
          </a:p>
          <a:p>
            <a:pPr marL="285750" indent="-285750">
              <a:spcAft>
                <a:spcPts val="600"/>
              </a:spcAft>
              <a:buClr>
                <a:srgbClr val="FBD82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monitor your progress and plan for the future </a:t>
            </a:r>
          </a:p>
          <a:p>
            <a:pPr marL="285750" indent="-285750">
              <a:spcAft>
                <a:spcPts val="600"/>
              </a:spcAft>
              <a:buClr>
                <a:srgbClr val="FBD82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give funders reassurance that you will be able to run your organisation effectively and have carefully thought about spending their money to meet your organisation's aims</a:t>
            </a: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5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03364" y="616696"/>
            <a:ext cx="10674236" cy="926917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28FCF"/>
          </a:solidFill>
        </p:spPr>
        <p:txBody>
          <a:bodyPr wrap="square" lIns="0" tIns="0" rIns="0" bIns="0" rtlCol="0"/>
          <a:lstStyle/>
          <a:p>
            <a:r>
              <a:rPr lang="en-GB" sz="3600" dirty="0">
                <a:solidFill>
                  <a:srgbClr val="FBD8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Planning a path through the financial crisis </a:t>
            </a:r>
          </a:p>
          <a:p>
            <a:r>
              <a:rPr lang="en-GB" sz="2400" dirty="0">
                <a:solidFill>
                  <a:srgbClr val="FBD8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Areas for discussion</a:t>
            </a:r>
            <a:endParaRPr sz="2400" dirty="0">
              <a:solidFill>
                <a:srgbClr val="FBD82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5FBE6-5968-D19F-E313-C7707023EB38}"/>
              </a:ext>
            </a:extLst>
          </p:cNvPr>
          <p:cNvSpPr txBox="1"/>
          <p:nvPr/>
        </p:nvSpPr>
        <p:spPr>
          <a:xfrm>
            <a:off x="603363" y="1543614"/>
            <a:ext cx="1085521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Impacts of the financial crisis for clubs </a:t>
            </a:r>
          </a:p>
          <a:p>
            <a:pPr marL="285750" indent="-28575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Building resilience to get through (not just now but at any time)</a:t>
            </a:r>
          </a:p>
          <a:p>
            <a:pPr marL="914400" lvl="1" indent="-457200">
              <a:spcAft>
                <a:spcPts val="1200"/>
              </a:spcAft>
              <a:buClr>
                <a:srgbClr val="FBD82E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Business Planning</a:t>
            </a:r>
          </a:p>
          <a:p>
            <a:pPr marL="914400" lvl="1" indent="-457200">
              <a:spcAft>
                <a:spcPts val="1200"/>
              </a:spcAft>
              <a:buClr>
                <a:srgbClr val="FBD82E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Financial Planning</a:t>
            </a:r>
          </a:p>
          <a:p>
            <a:pPr marL="285750" indent="-28575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Key components of Business Plans &amp; Financial Plans</a:t>
            </a:r>
          </a:p>
          <a:p>
            <a:pPr marL="285750" indent="-28575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Budget &amp; Cash Flow example</a:t>
            </a:r>
          </a:p>
          <a:p>
            <a:pPr marL="285750" indent="-28575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Where are you with your plans ?  What will your next steps be ? </a:t>
            </a:r>
          </a:p>
          <a:p>
            <a:pPr marL="285750" indent="-28575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Getting further help from Sported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03364" y="616696"/>
            <a:ext cx="10674236" cy="582839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Cash Flow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3FF27E-06CC-3849-3397-6C9E03FD7545}"/>
              </a:ext>
            </a:extLst>
          </p:cNvPr>
          <p:cNvSpPr txBox="1"/>
          <p:nvPr/>
        </p:nvSpPr>
        <p:spPr>
          <a:xfrm>
            <a:off x="603364" y="1502875"/>
            <a:ext cx="4484684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What does a good cash flow forecast do? </a:t>
            </a:r>
          </a:p>
          <a:p>
            <a:pPr marL="285750" indent="-285750">
              <a:spcAft>
                <a:spcPts val="600"/>
              </a:spcAft>
              <a:buClr>
                <a:srgbClr val="128FCF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It breaks down your income into monthly figures to ensure you can cover your expenses.</a:t>
            </a:r>
          </a:p>
          <a:p>
            <a:pPr marL="285750" indent="-285750">
              <a:spcAft>
                <a:spcPts val="600"/>
              </a:spcAft>
              <a:buClr>
                <a:srgbClr val="128FCF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Even if income matches or exceeds expenses in a given year, the cash from the income may not arrive in time to pay the bills as they are due. </a:t>
            </a:r>
          </a:p>
          <a:p>
            <a:pPr marL="285750" indent="-285750">
              <a:spcAft>
                <a:spcPts val="600"/>
              </a:spcAft>
              <a:buClr>
                <a:srgbClr val="128FCF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You need to make sure you have enough money available at the times you need it. </a:t>
            </a:r>
          </a:p>
          <a:p>
            <a:pPr marL="285750" indent="-285750">
              <a:spcAft>
                <a:spcPts val="600"/>
              </a:spcAft>
              <a:buClr>
                <a:srgbClr val="128FCF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Therefore, a cash flow forecast is vital to develop alongside your annual budget.</a:t>
            </a:r>
          </a:p>
          <a:p>
            <a:pPr>
              <a:spcAft>
                <a:spcPts val="600"/>
              </a:spcAft>
            </a:pPr>
            <a:r>
              <a:rPr lang="en-US" sz="1400" i="1" dirty="0">
                <a:latin typeface="Poppins" panose="00000500000000000000" pitchFamily="2" charset="0"/>
                <a:cs typeface="Poppins" panose="00000500000000000000" pitchFamily="2" charset="0"/>
              </a:rPr>
              <a:t>Source: Based on Sported Annual Budget Guide</a:t>
            </a:r>
            <a:endParaRPr lang="en-GB" sz="1400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A34B7-A646-E8FD-CD53-C91A3B1B8AA2}"/>
              </a:ext>
            </a:extLst>
          </p:cNvPr>
          <p:cNvSpPr txBox="1"/>
          <p:nvPr/>
        </p:nvSpPr>
        <p:spPr>
          <a:xfrm>
            <a:off x="5178582" y="1502875"/>
            <a:ext cx="6099018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Common cash flow problems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Community-based organisations can find it difficult, as many items are not certain.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There are a number of common cash flow issues: </a:t>
            </a:r>
          </a:p>
          <a:p>
            <a:pPr marL="285750" indent="-285750">
              <a:spcAft>
                <a:spcPts val="600"/>
              </a:spcAft>
              <a:buClr>
                <a:srgbClr val="FBD82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If the organisation is new, it may not generate much income initially </a:t>
            </a:r>
          </a:p>
          <a:p>
            <a:pPr marL="285750" indent="-285750">
              <a:spcAft>
                <a:spcPts val="600"/>
              </a:spcAft>
              <a:buClr>
                <a:srgbClr val="FBD82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Costs appear at the start of the year and income is provided throughout the year </a:t>
            </a:r>
          </a:p>
          <a:p>
            <a:pPr marL="285750" indent="-285750">
              <a:spcAft>
                <a:spcPts val="600"/>
              </a:spcAft>
              <a:buClr>
                <a:srgbClr val="FBD82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Your income can be provided retrospectively or you can rely on payments which are often late </a:t>
            </a:r>
          </a:p>
          <a:p>
            <a:pPr marL="285750" indent="-285750">
              <a:spcAft>
                <a:spcPts val="600"/>
              </a:spcAft>
              <a:buClr>
                <a:srgbClr val="FBD82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Instability of funding sources </a:t>
            </a:r>
          </a:p>
          <a:p>
            <a:pPr marL="285750" indent="-285750">
              <a:spcAft>
                <a:spcPts val="600"/>
              </a:spcAft>
              <a:buClr>
                <a:srgbClr val="FBD82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Unpredictable expenditure (e.g. older equipment breaking)</a:t>
            </a: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86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03364" y="616696"/>
            <a:ext cx="10674236" cy="582839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28FCF"/>
          </a:solidFill>
        </p:spPr>
        <p:txBody>
          <a:bodyPr wrap="square" lIns="0" tIns="0" rIns="0" bIns="0" rtlCol="0"/>
          <a:lstStyle/>
          <a:p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Budget &amp; Cash Flow 2023/24 - example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5A36DD-C684-509D-1FD1-B51FF495C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64" y="1271963"/>
            <a:ext cx="10674236" cy="451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62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03364" y="616696"/>
            <a:ext cx="10674236" cy="582839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28FCF"/>
          </a:solidFill>
        </p:spPr>
        <p:txBody>
          <a:bodyPr wrap="square" lIns="0" tIns="0" rIns="0" bIns="0" rtlCol="0"/>
          <a:lstStyle/>
          <a:p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Finance questions to take away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C9F52-B086-C2CB-DCE7-88411CE63853}"/>
              </a:ext>
            </a:extLst>
          </p:cNvPr>
          <p:cNvSpPr txBox="1"/>
          <p:nvPr/>
        </p:nvSpPr>
        <p:spPr>
          <a:xfrm>
            <a:off x="603364" y="1447800"/>
            <a:ext cx="1067423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Clr>
                <a:srgbClr val="128FCF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Is our budget robust ?</a:t>
            </a:r>
          </a:p>
          <a:p>
            <a:pPr marL="285750" indent="-285750">
              <a:spcAft>
                <a:spcPts val="2400"/>
              </a:spcAft>
              <a:buClr>
                <a:srgbClr val="128FCF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Have we got a handle on cash flow ?</a:t>
            </a:r>
          </a:p>
          <a:p>
            <a:pPr marL="285750" indent="-285750">
              <a:spcAft>
                <a:spcPts val="2400"/>
              </a:spcAft>
              <a:buClr>
                <a:srgbClr val="128FCF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Are we able to respond quickly to know the impact of changing circumstances on our finances ?</a:t>
            </a:r>
          </a:p>
          <a:p>
            <a:pPr marL="285750" indent="-285750">
              <a:spcAft>
                <a:spcPts val="2400"/>
              </a:spcAft>
              <a:buClr>
                <a:srgbClr val="128FCF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Is the way we manage our finances as effective as it could be ?</a:t>
            </a:r>
          </a:p>
          <a:p>
            <a:pPr marL="285750" indent="-285750">
              <a:spcAft>
                <a:spcPts val="1800"/>
              </a:spcAft>
              <a:buClr>
                <a:srgbClr val="128FCF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Poppins" panose="00000500000000000000" pitchFamily="2" charset="0"/>
                <a:cs typeface="Poppins" panose="00000500000000000000" pitchFamily="2" charset="0"/>
              </a:rPr>
              <a:t>What might we want to look at changing ?</a:t>
            </a:r>
          </a:p>
          <a:p>
            <a:pPr marL="285750" indent="-285750">
              <a:buClr>
                <a:srgbClr val="128FCF"/>
              </a:buClr>
              <a:buFont typeface="Wingdings" panose="05000000000000000000" pitchFamily="2" charset="2"/>
              <a:buChar char="§"/>
            </a:pPr>
            <a:endParaRPr lang="en-GB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128FCF"/>
              </a:buClr>
              <a:buFont typeface="Wingdings" panose="05000000000000000000" pitchFamily="2" charset="2"/>
              <a:buChar char="§"/>
            </a:pPr>
            <a:endParaRPr lang="en-GB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88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F234B607-573F-4B6F-B718-AB4F00D851A3}"/>
              </a:ext>
            </a:extLst>
          </p:cNvPr>
          <p:cNvSpPr/>
          <p:nvPr/>
        </p:nvSpPr>
        <p:spPr>
          <a:xfrm>
            <a:off x="12065" y="0"/>
            <a:ext cx="4670958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9888815" y="4135319"/>
            <a:ext cx="2301330" cy="2722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399773" y="0"/>
            <a:ext cx="6793420" cy="41536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878238" y="704155"/>
            <a:ext cx="5889403" cy="1120820"/>
          </a:xfrm>
          <a:prstGeom prst="rect">
            <a:avLst/>
          </a:prstGeom>
          <a:solidFill>
            <a:srgbClr val="128FCF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0"/>
              </a:spcBef>
            </a:pPr>
            <a:r>
              <a:rPr lang="en-GB" sz="3600" dirty="0">
                <a:solidFill>
                  <a:srgbClr val="FBD8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Getting Further Help from Sported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14937" y="2481324"/>
            <a:ext cx="5205458" cy="2564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128FCF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/>
                <a:cs typeface="Poppins-SemiBold"/>
              </a:rPr>
              <a:t>Sported Hub</a:t>
            </a:r>
          </a:p>
          <a:p>
            <a:pPr marL="812800" marR="5080" lvl="1" indent="-342900">
              <a:spcBef>
                <a:spcPts val="100"/>
              </a:spcBef>
              <a:buClr>
                <a:srgbClr val="FBD82E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Poppins"/>
                <a:cs typeface="Poppins-SemiBold"/>
              </a:rPr>
              <a:t>Online resources to help</a:t>
            </a:r>
          </a:p>
          <a:p>
            <a:pPr marL="812800" marR="5080" lvl="1" indent="-342900">
              <a:spcBef>
                <a:spcPts val="100"/>
              </a:spcBef>
              <a:buClr>
                <a:srgbClr val="FBD82E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Poppins"/>
                <a:cs typeface="Poppins-SemiBold"/>
              </a:rPr>
              <a:t>Previous webinars available</a:t>
            </a:r>
          </a:p>
          <a:p>
            <a:pPr marL="812800" marR="5080" lvl="1" indent="-342900">
              <a:spcBef>
                <a:spcPts val="100"/>
              </a:spcBef>
              <a:buClr>
                <a:srgbClr val="FBD82E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Poppins"/>
                <a:cs typeface="Poppins-SemiBold"/>
              </a:rPr>
              <a:t>Look out for upcoming events </a:t>
            </a:r>
          </a:p>
          <a:p>
            <a:pPr marL="355600" marR="5080" indent="-342900">
              <a:spcBef>
                <a:spcPts val="100"/>
              </a:spcBef>
              <a:buClr>
                <a:srgbClr val="128FCF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/>
                <a:cs typeface="Poppins-SemiBold"/>
              </a:rPr>
              <a:t>Mentor Support</a:t>
            </a:r>
          </a:p>
          <a:p>
            <a:pPr marL="355600" marR="5080" indent="-342900">
              <a:spcBef>
                <a:spcPts val="100"/>
              </a:spcBef>
              <a:buClr>
                <a:srgbClr val="128FCF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/>
                <a:cs typeface="Poppins-SemiBold"/>
              </a:rPr>
              <a:t>Contact Regional Team</a:t>
            </a:r>
          </a:p>
          <a:p>
            <a:pPr marL="355600" marR="5080" indent="-342900">
              <a:spcBef>
                <a:spcPts val="100"/>
              </a:spcBef>
              <a:buClr>
                <a:srgbClr val="128FCF"/>
              </a:buClr>
              <a:buFont typeface="Wingdings" panose="05000000000000000000" pitchFamily="2" charset="2"/>
              <a:buChar char="§"/>
            </a:pPr>
            <a:r>
              <a:rPr kumimoji="0" lang="en-GB" sz="2000" i="0" u="none" strike="noStrike" kern="0" cap="none" spc="15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www.sported.org.uk</a:t>
            </a:r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55600" marR="5080" indent="-342900">
              <a:spcBef>
                <a:spcPts val="100"/>
              </a:spcBef>
              <a:buClr>
                <a:srgbClr val="128FCF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Poppins"/>
              <a:cs typeface="Poppins-Semi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93BCE5-2B59-4FBE-9805-E6C579C0D344}"/>
              </a:ext>
            </a:extLst>
          </p:cNvPr>
          <p:cNvSpPr txBox="1"/>
          <p:nvPr/>
        </p:nvSpPr>
        <p:spPr>
          <a:xfrm>
            <a:off x="6005511" y="5305793"/>
            <a:ext cx="3324224" cy="400110"/>
          </a:xfrm>
          <a:prstGeom prst="rect">
            <a:avLst/>
          </a:prstGeom>
          <a:solidFill>
            <a:srgbClr val="17A11A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BD8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#</a:t>
            </a:r>
            <a:r>
              <a:rPr lang="en-GB" sz="20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KeepTheDoorsOpen</a:t>
            </a:r>
          </a:p>
        </p:txBody>
      </p:sp>
    </p:spTree>
    <p:extLst>
      <p:ext uri="{BB962C8B-B14F-4D97-AF65-F5344CB8AC3E}">
        <p14:creationId xmlns:p14="http://schemas.microsoft.com/office/powerpoint/2010/main" val="101207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03364" y="616697"/>
            <a:ext cx="10674236" cy="926968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28FCF"/>
          </a:solidFill>
        </p:spPr>
        <p:txBody>
          <a:bodyPr wrap="square" lIns="0" tIns="0" rIns="0" bIns="0" rtlCol="0"/>
          <a:lstStyle/>
          <a:p>
            <a:r>
              <a:rPr lang="en-GB" sz="3600" dirty="0">
                <a:solidFill>
                  <a:srgbClr val="FBD8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Impacts of the financial crisis for clubs</a:t>
            </a:r>
          </a:p>
          <a:p>
            <a:r>
              <a:rPr lang="en-GB" sz="2400" dirty="0">
                <a:solidFill>
                  <a:srgbClr val="FBD8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Uncertainty all around!</a:t>
            </a:r>
            <a:endParaRPr lang="en-GB" sz="3600" dirty="0">
              <a:solidFill>
                <a:srgbClr val="FBD82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15D265-7181-70CE-6ADE-DFEC52AF84D9}"/>
              </a:ext>
            </a:extLst>
          </p:cNvPr>
          <p:cNvSpPr txBox="1"/>
          <p:nvPr/>
        </p:nvSpPr>
        <p:spPr>
          <a:xfrm>
            <a:off x="603364" y="1754372"/>
            <a:ext cx="70095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Increased running costs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Fixed costs still need to be paid 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Less grants / sponsorship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Fundraising not raising as much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Subscriptions &amp; session fees down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Concern for members at raising subs or fees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Impact on club members if they can’t attend       or not so often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All this on top of clubs still recovering from the         impacts from Covid</a:t>
            </a:r>
          </a:p>
        </p:txBody>
      </p:sp>
      <p:pic>
        <p:nvPicPr>
          <p:cNvPr id="5" name="Picture 2" descr="Attack, Deny or Accept? Facebook Pondering Best Path in New Crisis">
            <a:extLst>
              <a:ext uri="{FF2B5EF4-FFF2-40B4-BE49-F238E27FC236}">
                <a16:creationId xmlns:a16="http://schemas.microsoft.com/office/drawing/2014/main" id="{98EE3AD3-6BAE-5335-0838-BBBC67AB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17" y="2408980"/>
            <a:ext cx="4674739" cy="312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74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03364" y="616696"/>
            <a:ext cx="10674236" cy="582839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28FCF"/>
          </a:solidFill>
        </p:spPr>
        <p:txBody>
          <a:bodyPr wrap="square" lIns="0" tIns="0" rIns="0" bIns="0" rtlCol="0"/>
          <a:lstStyle/>
          <a:p>
            <a:r>
              <a:rPr lang="en-GB" sz="3600" dirty="0">
                <a:solidFill>
                  <a:srgbClr val="FBD8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 where to start 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5FBE6-5968-D19F-E313-C7707023EB38}"/>
              </a:ext>
            </a:extLst>
          </p:cNvPr>
          <p:cNvSpPr txBox="1"/>
          <p:nvPr/>
        </p:nvSpPr>
        <p:spPr>
          <a:xfrm>
            <a:off x="603363" y="1543614"/>
            <a:ext cx="1085521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Act now – don’t do nothing and hope for the best </a:t>
            </a:r>
          </a:p>
          <a:p>
            <a:pPr marL="342900" indent="-3429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Some clubs will already have business plans and financial plans</a:t>
            </a:r>
          </a:p>
          <a:p>
            <a:pPr marL="800100" lvl="1" indent="-342900">
              <a:spcAft>
                <a:spcPts val="1200"/>
              </a:spcAft>
              <a:buClr>
                <a:srgbClr val="FBD82E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Time to review and make sure they are still relevant and working</a:t>
            </a:r>
          </a:p>
          <a:p>
            <a:pPr marL="342900" indent="-3429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For others its time to start</a:t>
            </a:r>
          </a:p>
          <a:p>
            <a:pPr marL="800100" lvl="1" indent="-342900">
              <a:spcAft>
                <a:spcPts val="1200"/>
              </a:spcAft>
              <a:buClr>
                <a:srgbClr val="FBD82E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A chance to get on a firmer footing</a:t>
            </a:r>
          </a:p>
          <a:p>
            <a:pPr marL="342900" indent="-3429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Plans need to be</a:t>
            </a:r>
          </a:p>
          <a:p>
            <a:pPr marL="800100" lvl="1" indent="-342900">
              <a:spcAft>
                <a:spcPts val="600"/>
              </a:spcAft>
              <a:buClr>
                <a:srgbClr val="FBD82E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Owned by the Committee / Board / Managers / Club Leaders</a:t>
            </a:r>
          </a:p>
          <a:p>
            <a:pPr marL="800100" lvl="1" indent="-342900">
              <a:spcAft>
                <a:spcPts val="600"/>
              </a:spcAft>
              <a:buClr>
                <a:srgbClr val="FBD82E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Appropriate for your organisation in format, detail, complexity etc.</a:t>
            </a:r>
          </a:p>
          <a:p>
            <a:pPr marL="800100" lvl="1" indent="-342900">
              <a:spcAft>
                <a:spcPts val="600"/>
              </a:spcAft>
              <a:buClr>
                <a:srgbClr val="FBD82E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Presented in a way that can be shared with funders or others that you need to engage with to present and promote the club </a:t>
            </a:r>
          </a:p>
          <a:p>
            <a:pPr marL="800100" lvl="1" indent="-342900">
              <a:spcAft>
                <a:spcPts val="600"/>
              </a:spcAft>
              <a:buClr>
                <a:srgbClr val="FBD82E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User friendly for internal use – for monitoring progress, aiding decision making and adapting plans as things change (as they will!)</a:t>
            </a:r>
          </a:p>
          <a:p>
            <a:pPr marL="800100" lvl="1" indent="-342900">
              <a:spcAft>
                <a:spcPts val="600"/>
              </a:spcAft>
              <a:buClr>
                <a:srgbClr val="FBD82E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FBD82E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5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03364" y="616696"/>
            <a:ext cx="10674236" cy="582839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28FCF"/>
          </a:solidFill>
        </p:spPr>
        <p:txBody>
          <a:bodyPr wrap="square" lIns="0" tIns="0" rIns="0" bIns="0" rtlCol="0"/>
          <a:lstStyle/>
          <a:p>
            <a:r>
              <a:rPr lang="en-GB" sz="3600" dirty="0">
                <a:solidFill>
                  <a:srgbClr val="FBD8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builds resilience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5FBE6-5968-D19F-E313-C7707023EB38}"/>
              </a:ext>
            </a:extLst>
          </p:cNvPr>
          <p:cNvSpPr txBox="1"/>
          <p:nvPr/>
        </p:nvSpPr>
        <p:spPr>
          <a:xfrm>
            <a:off x="603363" y="1543614"/>
            <a:ext cx="1085521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Having solid information to know where you are, about</a:t>
            </a:r>
          </a:p>
          <a:p>
            <a:pPr marL="800100" lvl="1" indent="-342900">
              <a:spcAft>
                <a:spcPts val="600"/>
              </a:spcAft>
              <a:buClr>
                <a:srgbClr val="FBD82E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The Organisation </a:t>
            </a:r>
          </a:p>
          <a:p>
            <a:pPr marL="800100" lvl="1" indent="-342900">
              <a:spcAft>
                <a:spcPts val="600"/>
              </a:spcAft>
              <a:buClr>
                <a:srgbClr val="FBD82E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It’s Finances</a:t>
            </a:r>
          </a:p>
          <a:p>
            <a:pPr marL="342900" indent="-3429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Knowing where you would like to get to (may depend on the size of the club)</a:t>
            </a:r>
          </a:p>
          <a:p>
            <a:pPr marL="800100" lvl="1" indent="-342900">
              <a:spcAft>
                <a:spcPts val="600"/>
              </a:spcAft>
              <a:buClr>
                <a:srgbClr val="FBD82E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Short term          (1 year)</a:t>
            </a:r>
          </a:p>
          <a:p>
            <a:pPr marL="800100" lvl="1" indent="-342900">
              <a:spcAft>
                <a:spcPts val="600"/>
              </a:spcAft>
              <a:buClr>
                <a:srgbClr val="FBD82E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Medium              (2 to 3 years)</a:t>
            </a:r>
          </a:p>
          <a:p>
            <a:pPr marL="800100" lvl="1" indent="-342900">
              <a:spcAft>
                <a:spcPts val="1200"/>
              </a:spcAft>
              <a:buClr>
                <a:srgbClr val="FBD82E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Longer term       (3 to 5 years +)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Having strategies to call on when things don’t go according to plan</a:t>
            </a:r>
          </a:p>
          <a:p>
            <a:pPr marL="342900" indent="-3429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Being able to make informed choices 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01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8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09601" y="4385066"/>
            <a:ext cx="10923638" cy="1317643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28FCF"/>
          </a:solidFill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Aim is to be  </a:t>
            </a:r>
            <a:endParaRPr lang="en-US" sz="4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Steering the Ship not adrift in Stormy Waters</a:t>
            </a:r>
          </a:p>
        </p:txBody>
      </p:sp>
      <p:pic>
        <p:nvPicPr>
          <p:cNvPr id="4" name="Picture 4" descr="18,530 Ship Stormy Sea Stock Photos, Pictures &amp; Royalty-Free Images - iStock">
            <a:extLst>
              <a:ext uri="{FF2B5EF4-FFF2-40B4-BE49-F238E27FC236}">
                <a16:creationId xmlns:a16="http://schemas.microsoft.com/office/drawing/2014/main" id="{4F0E7EEF-9946-4A20-A275-08F629A75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3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6 Ships Captain Steering In Storm Illustrations &amp; Clip Art - iStock">
            <a:extLst>
              <a:ext uri="{FF2B5EF4-FFF2-40B4-BE49-F238E27FC236}">
                <a16:creationId xmlns:a16="http://schemas.microsoft.com/office/drawing/2014/main" id="{5F578204-2419-F2AC-4E25-7104EA7F8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1522" b="2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ject 6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0222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19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336248" y="5672939"/>
            <a:ext cx="1250901" cy="547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14400" y="5525729"/>
            <a:ext cx="4296697" cy="1091381"/>
          </a:xfrm>
          <a:custGeom>
            <a:avLst/>
            <a:gdLst/>
            <a:ahLst/>
            <a:cxnLst/>
            <a:rect l="l" t="t" r="r" b="b"/>
            <a:pathLst>
              <a:path w="2675254" h="551814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17A11A"/>
          </a:solidFill>
        </p:spPr>
        <p:txBody>
          <a:bodyPr wrap="square" lIns="0" tIns="0" rIns="0" bIns="0" rtlCol="0"/>
          <a:lstStyle/>
          <a:p>
            <a:pPr algn="ctr">
              <a:spcBef>
                <a:spcPts val="1200"/>
              </a:spcBef>
            </a:pPr>
            <a:r>
              <a:rPr lang="en-GB" sz="2800" b="1" dirty="0">
                <a:solidFill>
                  <a:srgbClr val="FBD8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Our Focus</a:t>
            </a:r>
          </a:p>
          <a:p>
            <a:pPr>
              <a:spcBef>
                <a:spcPts val="1200"/>
              </a:spcBef>
            </a:pPr>
            <a:r>
              <a:rPr lang="en-GB" sz="2800" b="1" dirty="0">
                <a:solidFill>
                  <a:srgbClr val="FBD8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#</a:t>
            </a:r>
            <a:r>
              <a:rPr lang="en-GB" sz="28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KeepTheDoorsOpen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03364" y="616696"/>
            <a:ext cx="10674236" cy="582839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FBD82E"/>
          </a:solidFill>
        </p:spPr>
        <p:txBody>
          <a:bodyPr wrap="square" lIns="0" tIns="0" rIns="0" bIns="0" rtlCol="0"/>
          <a:lstStyle/>
          <a:p>
            <a:r>
              <a:rPr lang="en-GB" sz="36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Business Planning &amp; Financial Planning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9F253E-AF20-E8B3-C4A6-FB15ADA94D3E}"/>
              </a:ext>
            </a:extLst>
          </p:cNvPr>
          <p:cNvSpPr txBox="1"/>
          <p:nvPr/>
        </p:nvSpPr>
        <p:spPr>
          <a:xfrm>
            <a:off x="603363" y="1543614"/>
            <a:ext cx="108552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Which comes first ?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Chicken or egg ? 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Start with Business Strategy - Where do you want to get to ?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The Financial Plan should set out how to deliver the Business Strategy i.e. where the money will come from and when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If financial resources are not available or are stretched there may be a need to adapt the Business Strategy</a:t>
            </a:r>
          </a:p>
          <a:p>
            <a:pPr marL="800100" lvl="1" indent="-342900">
              <a:spcAft>
                <a:spcPts val="1200"/>
              </a:spcAft>
              <a:buClr>
                <a:srgbClr val="FBD82E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Scale back</a:t>
            </a:r>
          </a:p>
          <a:p>
            <a:pPr marL="800100" lvl="1" indent="-342900">
              <a:spcAft>
                <a:spcPts val="1200"/>
              </a:spcAft>
              <a:buClr>
                <a:srgbClr val="FBD82E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Phase over time</a:t>
            </a:r>
          </a:p>
          <a:p>
            <a:pPr marL="800100" lvl="1" indent="-342900">
              <a:spcAft>
                <a:spcPts val="1200"/>
              </a:spcAft>
              <a:buClr>
                <a:srgbClr val="FBD82E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Look at other ways to achieve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Keep the ambition but be realistic</a:t>
            </a:r>
          </a:p>
          <a:p>
            <a:pPr marL="342900" indent="-342900"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3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319143" y="5638837"/>
            <a:ext cx="1310398" cy="616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03364" y="616696"/>
            <a:ext cx="10674236" cy="582839"/>
          </a:xfrm>
          <a:custGeom>
            <a:avLst/>
            <a:gdLst/>
            <a:ahLst/>
            <a:cxnLst/>
            <a:rect l="l" t="t" r="r" b="b"/>
            <a:pathLst>
              <a:path w="2675254" h="551815">
                <a:moveTo>
                  <a:pt x="0" y="551649"/>
                </a:moveTo>
                <a:lnTo>
                  <a:pt x="2674950" y="551649"/>
                </a:lnTo>
                <a:lnTo>
                  <a:pt x="2674950" y="0"/>
                </a:lnTo>
                <a:lnTo>
                  <a:pt x="0" y="0"/>
                </a:lnTo>
                <a:lnTo>
                  <a:pt x="0" y="551649"/>
                </a:lnTo>
                <a:close/>
              </a:path>
            </a:pathLst>
          </a:custGeom>
          <a:solidFill>
            <a:srgbClr val="FBD82E"/>
          </a:solidFill>
        </p:spPr>
        <p:txBody>
          <a:bodyPr wrap="square" lIns="0" tIns="0" rIns="0" bIns="0" rtlCol="0"/>
          <a:lstStyle/>
          <a:p>
            <a:r>
              <a:rPr lang="en-GB" sz="360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Business Planning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3FF27E-06CC-3849-3397-6C9E03FD7545}"/>
              </a:ext>
            </a:extLst>
          </p:cNvPr>
          <p:cNvSpPr txBox="1"/>
          <p:nvPr/>
        </p:nvSpPr>
        <p:spPr>
          <a:xfrm>
            <a:off x="603364" y="1502875"/>
            <a:ext cx="44846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What is a business plan? </a:t>
            </a:r>
          </a:p>
          <a:p>
            <a:pPr marL="342900" indent="-3429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 document summarising your group's objectives (goals) and strategies for achieving them </a:t>
            </a:r>
          </a:p>
          <a:p>
            <a:pPr marL="342900" indent="-3429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 guide for your group's policies and strategies that is updated at regular intervals </a:t>
            </a:r>
          </a:p>
          <a:p>
            <a:pPr marL="342900" indent="-342900"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 document that is useful for funders detailing the past, present and future performance of the organisation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1400" i="1" dirty="0">
                <a:latin typeface="Poppins" panose="00000500000000000000" pitchFamily="2" charset="0"/>
                <a:cs typeface="Poppins" panose="00000500000000000000" pitchFamily="2" charset="0"/>
              </a:rPr>
              <a:t>Source: Sported Business Planning Guide</a:t>
            </a:r>
            <a:endParaRPr lang="en-GB" sz="1400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A34B7-A646-E8FD-CD53-C91A3B1B8AA2}"/>
              </a:ext>
            </a:extLst>
          </p:cNvPr>
          <p:cNvSpPr txBox="1"/>
          <p:nvPr/>
        </p:nvSpPr>
        <p:spPr>
          <a:xfrm>
            <a:off x="5178582" y="1502875"/>
            <a:ext cx="558598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Why is a business plan important? </a:t>
            </a:r>
          </a:p>
          <a:p>
            <a:pPr marL="342900" indent="-342900">
              <a:spcAft>
                <a:spcPts val="600"/>
              </a:spcAft>
              <a:buClr>
                <a:srgbClr val="FBD82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Ensure your group understands its purpose </a:t>
            </a:r>
          </a:p>
          <a:p>
            <a:pPr marL="342900" indent="-342900">
              <a:spcAft>
                <a:spcPts val="600"/>
              </a:spcAft>
              <a:buClr>
                <a:srgbClr val="FBD82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Help you to think strategically </a:t>
            </a:r>
          </a:p>
          <a:p>
            <a:pPr marL="342900" indent="-342900">
              <a:spcAft>
                <a:spcPts val="600"/>
              </a:spcAft>
              <a:buClr>
                <a:srgbClr val="FBD82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Assess the feasibility of a new idea or project </a:t>
            </a:r>
          </a:p>
          <a:p>
            <a:pPr marL="342900" indent="-342900">
              <a:spcAft>
                <a:spcPts val="600"/>
              </a:spcAft>
              <a:buClr>
                <a:srgbClr val="FBD82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Clarify what resources you need </a:t>
            </a:r>
          </a:p>
          <a:p>
            <a:pPr marL="342900" indent="-342900">
              <a:spcAft>
                <a:spcPts val="600"/>
              </a:spcAft>
              <a:buClr>
                <a:srgbClr val="FBD82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Allow you to review progress and make changes </a:t>
            </a:r>
          </a:p>
          <a:p>
            <a:pPr marL="342900" indent="-342900">
              <a:spcAft>
                <a:spcPts val="600"/>
              </a:spcAft>
              <a:buClr>
                <a:srgbClr val="FBD82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Demonstrate a professional image </a:t>
            </a:r>
          </a:p>
          <a:p>
            <a:pPr marL="342900" indent="-342900">
              <a:spcAft>
                <a:spcPts val="600"/>
              </a:spcAft>
              <a:buClr>
                <a:srgbClr val="FBD82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Help you in completing applications for funders </a:t>
            </a:r>
          </a:p>
          <a:p>
            <a:pPr marL="342900" indent="-342900">
              <a:spcAft>
                <a:spcPts val="600"/>
              </a:spcAft>
              <a:buClr>
                <a:srgbClr val="FBD82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Identify problems before they start </a:t>
            </a:r>
          </a:p>
          <a:p>
            <a:pPr marL="342900" indent="-342900">
              <a:spcAft>
                <a:spcPts val="600"/>
              </a:spcAft>
              <a:buClr>
                <a:srgbClr val="FBD82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Improve engagement with members and volunteers</a:t>
            </a: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39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6FBD7F05D15548BBD26735EDF437E2" ma:contentTypeVersion="23" ma:contentTypeDescription="Create a new document." ma:contentTypeScope="" ma:versionID="e01864026460dc07d96c9390cffea6bc">
  <xsd:schema xmlns:xsd="http://www.w3.org/2001/XMLSchema" xmlns:xs="http://www.w3.org/2001/XMLSchema" xmlns:p="http://schemas.microsoft.com/office/2006/metadata/properties" xmlns:ns2="64728f66-149a-48ba-ac6b-50203a2b2067" xmlns:ns3="http://schemas.microsoft.com/sharepoint/v4" xmlns:ns4="4337aca7-0692-409b-a0c1-17c7a1704a94" targetNamespace="http://schemas.microsoft.com/office/2006/metadata/properties" ma:root="true" ma:fieldsID="5b25104a8539bf43b708f3f81387b666" ns2:_="" ns3:_="" ns4:_="">
    <xsd:import namespace="64728f66-149a-48ba-ac6b-50203a2b2067"/>
    <xsd:import namespace="http://schemas.microsoft.com/sharepoint/v4"/>
    <xsd:import namespace="4337aca7-0692-409b-a0c1-17c7a1704a9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IconOverlay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28f66-149a-48ba-ac6b-50203a2b206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7916f59e-587d-4f18-985a-cdd5bc51a2e6}" ma:internalName="TaxCatchAll" ma:showField="CatchAllData" ma:web="64728f66-149a-48ba-ac6b-50203a2b20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7aca7-0692-409b-a0c1-17c7a1704a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0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05a361cf-64be-481e-896e-fdc4be9d70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64728f66-149a-48ba-ac6b-50203a2b2067">YMNH3RYZFAQR-1-410412</_dlc_DocId>
    <_dlc_DocIdUrl xmlns="64728f66-149a-48ba-ac6b-50203a2b2067">
      <Url>https://sportedfoundation225.sharepoint.com/sites/General/_layouts/15/DocIdRedir.aspx?ID=YMNH3RYZFAQR-1-410412</Url>
      <Description>YMNH3RYZFAQR-1-410412</Description>
    </_dlc_DocIdUrl>
    <lcf76f155ced4ddcb4097134ff3c332f xmlns="4337aca7-0692-409b-a0c1-17c7a1704a94">
      <Terms xmlns="http://schemas.microsoft.com/office/infopath/2007/PartnerControls"/>
    </lcf76f155ced4ddcb4097134ff3c332f>
    <TaxCatchAll xmlns="64728f66-149a-48ba-ac6b-50203a2b2067" xsi:nil="true"/>
  </documentManagement>
</p:properties>
</file>

<file path=customXml/itemProps1.xml><?xml version="1.0" encoding="utf-8"?>
<ds:datastoreItem xmlns:ds="http://schemas.openxmlformats.org/officeDocument/2006/customXml" ds:itemID="{78429123-D2ED-4487-9A81-CE7202FC0E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BC72D6-524A-4413-AD57-F2E883BA18F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B19E108-E8A4-4DBA-A691-F8E89022B4B2}">
  <ds:schemaRefs>
    <ds:schemaRef ds:uri="4337aca7-0692-409b-a0c1-17c7a1704a94"/>
    <ds:schemaRef ds:uri="64728f66-149a-48ba-ac6b-50203a2b20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6EAF8736-D573-4E36-B6AC-067ADFFA4F99}">
  <ds:schemaRefs>
    <ds:schemaRef ds:uri="http://schemas.openxmlformats.org/package/2006/metadata/core-properties"/>
    <ds:schemaRef ds:uri="http://purl.org/dc/elements/1.1/"/>
    <ds:schemaRef ds:uri="http://schemas.microsoft.com/sharepoint/v4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4337aca7-0692-409b-a0c1-17c7a1704a94"/>
    <ds:schemaRef ds:uri="64728f66-149a-48ba-ac6b-50203a2b206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1650</Words>
  <Application>Microsoft Office PowerPoint</Application>
  <PresentationFormat>Widescreen</PresentationFormat>
  <Paragraphs>324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Poppins</vt:lpstr>
      <vt:lpstr>Wingdings</vt:lpstr>
      <vt:lpstr>Office Theme</vt:lpstr>
      <vt:lpstr>Cost of Living Crisis: Planning for  troubled times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Further Help from Sported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your  title here.</dc:title>
  <dc:creator>Abbie Button</dc:creator>
  <cp:lastModifiedBy>Gary Feather</cp:lastModifiedBy>
  <cp:revision>46</cp:revision>
  <dcterms:created xsi:type="dcterms:W3CDTF">2020-05-03T21:26:44Z</dcterms:created>
  <dcterms:modified xsi:type="dcterms:W3CDTF">2023-01-12T17:14:12Z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2020-05-03T00:00:00Z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2020-05-03T00:00:00Z</vt:filetime>
  </property>
  <property fmtid="{D5CDD505-2E9C-101B-9397-08002B2CF9AE}" pid="5" name="ContentTypeId">
    <vt:lpwstr>0x010100216FBD7F05D15548BBD26735EDF437E2</vt:lpwstr>
  </property>
  <property fmtid="{D5CDD505-2E9C-101B-9397-08002B2CF9AE}" pid="6" name="_dlc_DocIdItemGuid">
    <vt:lpwstr>e3d57fb7-6380-4fca-9a00-0a54fcb6009c</vt:lpwstr>
  </property>
  <property fmtid="{D5CDD505-2E9C-101B-9397-08002B2CF9AE}" pid="7" name="MediaServiceImageTags">
    <vt:lpwstr/>
  </property>
</Properties>
</file>