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9"/>
  </p:notesMasterIdLst>
  <p:sldIdLst>
    <p:sldId id="278" r:id="rId6"/>
    <p:sldId id="280" r:id="rId7"/>
    <p:sldId id="296" r:id="rId8"/>
    <p:sldId id="297" r:id="rId9"/>
    <p:sldId id="295" r:id="rId10"/>
    <p:sldId id="292" r:id="rId11"/>
    <p:sldId id="279" r:id="rId12"/>
    <p:sldId id="294" r:id="rId13"/>
    <p:sldId id="283" r:id="rId14"/>
    <p:sldId id="293" r:id="rId15"/>
    <p:sldId id="291" r:id="rId16"/>
    <p:sldId id="261" r:id="rId17"/>
    <p:sldId id="298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2E"/>
    <a:srgbClr val="2E54A0"/>
    <a:srgbClr val="128FCF"/>
    <a:srgbClr val="1959AE"/>
    <a:srgbClr val="04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D2D34-D34D-4B0D-BAEA-BED2C91CEAA3}" v="9" dt="2023-05-18T15:36:41.7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Martinson" userId="581fa521-e9de-4289-ab54-1023d270cc13" providerId="ADAL" clId="{4A9D2D34-D34D-4B0D-BAEA-BED2C91CEAA3}"/>
    <pc:docChg chg="custSel addSld modSld">
      <pc:chgData name="Carrie Martinson" userId="581fa521-e9de-4289-ab54-1023d270cc13" providerId="ADAL" clId="{4A9D2D34-D34D-4B0D-BAEA-BED2C91CEAA3}" dt="2023-05-18T15:37:46.509" v="61" actId="1076"/>
      <pc:docMkLst>
        <pc:docMk/>
      </pc:docMkLst>
      <pc:sldChg chg="addSp delSp modSp new mod">
        <pc:chgData name="Carrie Martinson" userId="581fa521-e9de-4289-ab54-1023d270cc13" providerId="ADAL" clId="{4A9D2D34-D34D-4B0D-BAEA-BED2C91CEAA3}" dt="2023-05-18T15:37:46.509" v="61" actId="1076"/>
        <pc:sldMkLst>
          <pc:docMk/>
          <pc:sldMk cId="3268896020" sldId="298"/>
        </pc:sldMkLst>
        <pc:spChg chg="add mod ord">
          <ac:chgData name="Carrie Martinson" userId="581fa521-e9de-4289-ab54-1023d270cc13" providerId="ADAL" clId="{4A9D2D34-D34D-4B0D-BAEA-BED2C91CEAA3}" dt="2023-05-18T15:35:04.820" v="38" actId="167"/>
          <ac:spMkLst>
            <pc:docMk/>
            <pc:sldMk cId="3268896020" sldId="298"/>
            <ac:spMk id="11" creationId="{47B75644-E28F-B71D-03E4-72439F85B2BC}"/>
          </ac:spMkLst>
        </pc:spChg>
        <pc:spChg chg="add del">
          <ac:chgData name="Carrie Martinson" userId="581fa521-e9de-4289-ab54-1023d270cc13" providerId="ADAL" clId="{4A9D2D34-D34D-4B0D-BAEA-BED2C91CEAA3}" dt="2023-05-18T15:37:10.628" v="52" actId="478"/>
          <ac:spMkLst>
            <pc:docMk/>
            <pc:sldMk cId="3268896020" sldId="298"/>
            <ac:spMk id="16" creationId="{938000C6-442E-6EC7-2569-66C743AA4033}"/>
          </ac:spMkLst>
        </pc:spChg>
        <pc:picChg chg="add del mod modCrop">
          <ac:chgData name="Carrie Martinson" userId="581fa521-e9de-4289-ab54-1023d270cc13" providerId="ADAL" clId="{4A9D2D34-D34D-4B0D-BAEA-BED2C91CEAA3}" dt="2023-05-18T15:35:59.893" v="45" actId="478"/>
          <ac:picMkLst>
            <pc:docMk/>
            <pc:sldMk cId="3268896020" sldId="298"/>
            <ac:picMk id="4" creationId="{95163C65-5852-B111-B9C2-34318CA7AA8D}"/>
          </ac:picMkLst>
        </pc:picChg>
        <pc:picChg chg="add del mod">
          <ac:chgData name="Carrie Martinson" userId="581fa521-e9de-4289-ab54-1023d270cc13" providerId="ADAL" clId="{4A9D2D34-D34D-4B0D-BAEA-BED2C91CEAA3}" dt="2023-05-18T15:30:48.839" v="18" actId="478"/>
          <ac:picMkLst>
            <pc:docMk/>
            <pc:sldMk cId="3268896020" sldId="298"/>
            <ac:picMk id="6" creationId="{EC9672A9-4C8C-AEE4-680F-AF589EAA1C10}"/>
          </ac:picMkLst>
        </pc:picChg>
        <pc:picChg chg="add del mod ord">
          <ac:chgData name="Carrie Martinson" userId="581fa521-e9de-4289-ab54-1023d270cc13" providerId="ADAL" clId="{4A9D2D34-D34D-4B0D-BAEA-BED2C91CEAA3}" dt="2023-05-18T15:34:50.486" v="36" actId="478"/>
          <ac:picMkLst>
            <pc:docMk/>
            <pc:sldMk cId="3268896020" sldId="298"/>
            <ac:picMk id="8" creationId="{A4630142-8080-7B61-01B1-32A8DBD96336}"/>
          </ac:picMkLst>
        </pc:picChg>
        <pc:picChg chg="add mod modCrop">
          <ac:chgData name="Carrie Martinson" userId="581fa521-e9de-4289-ab54-1023d270cc13" providerId="ADAL" clId="{4A9D2D34-D34D-4B0D-BAEA-BED2C91CEAA3}" dt="2023-05-18T15:37:46.509" v="61" actId="1076"/>
          <ac:picMkLst>
            <pc:docMk/>
            <pc:sldMk cId="3268896020" sldId="298"/>
            <ac:picMk id="9" creationId="{E4DFEB54-4223-0B6F-ADE7-6A62ACD05AE9}"/>
          </ac:picMkLst>
        </pc:picChg>
        <pc:picChg chg="add mod modCrop">
          <ac:chgData name="Carrie Martinson" userId="581fa521-e9de-4289-ab54-1023d270cc13" providerId="ADAL" clId="{4A9D2D34-D34D-4B0D-BAEA-BED2C91CEAA3}" dt="2023-05-18T15:37:46.509" v="61" actId="1076"/>
          <ac:picMkLst>
            <pc:docMk/>
            <pc:sldMk cId="3268896020" sldId="298"/>
            <ac:picMk id="10" creationId="{849B9BEF-494C-46B1-45BC-FBFF84BDC681}"/>
          </ac:picMkLst>
        </pc:picChg>
        <pc:picChg chg="add mod">
          <ac:chgData name="Carrie Martinson" userId="581fa521-e9de-4289-ab54-1023d270cc13" providerId="ADAL" clId="{4A9D2D34-D34D-4B0D-BAEA-BED2C91CEAA3}" dt="2023-05-18T15:37:41.248" v="60" actId="14100"/>
          <ac:picMkLst>
            <pc:docMk/>
            <pc:sldMk cId="3268896020" sldId="298"/>
            <ac:picMk id="13" creationId="{8AE55500-321C-B2DA-B242-64E2A0DFD4C8}"/>
          </ac:picMkLst>
        </pc:picChg>
        <pc:picChg chg="add mod">
          <ac:chgData name="Carrie Martinson" userId="581fa521-e9de-4289-ab54-1023d270cc13" providerId="ADAL" clId="{4A9D2D34-D34D-4B0D-BAEA-BED2C91CEAA3}" dt="2023-05-18T15:37:46.509" v="61" actId="1076"/>
          <ac:picMkLst>
            <pc:docMk/>
            <pc:sldMk cId="3268896020" sldId="298"/>
            <ac:picMk id="15" creationId="{C36A1C12-8D3B-C5C7-1D0E-7BBE4C213A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32A-D0A8-4E52-AE34-C9B41C37C49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460A-872F-4BA7-B044-755C85D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7563" y="0"/>
            <a:ext cx="5625630" cy="4153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376916"/>
            <a:ext cx="9122838" cy="35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15600" y="5761305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617221-9764-274C-834D-0E5243C530B8}"/>
              </a:ext>
            </a:extLst>
          </p:cNvPr>
          <p:cNvSpPr/>
          <p:nvPr userDrawn="1"/>
        </p:nvSpPr>
        <p:spPr>
          <a:xfrm>
            <a:off x="0" y="914400"/>
            <a:ext cx="4953000" cy="1261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hub.sported.org.uk/resource/income-statement-template.html" TargetMode="External"/><Relationship Id="rId3" Type="http://schemas.openxmlformats.org/officeDocument/2006/relationships/hyperlink" Target="https://thehub.sported.org.uk/resource/annual-budget-example.html" TargetMode="External"/><Relationship Id="rId7" Type="http://schemas.openxmlformats.org/officeDocument/2006/relationships/hyperlink" Target="https://thehub.sported.org.uk/resource/cash-flow-statement-exampl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hehub.sported.org.uk/resource/balance-sheet-example.html" TargetMode="External"/><Relationship Id="rId5" Type="http://schemas.openxmlformats.org/officeDocument/2006/relationships/hyperlink" Target="https://thehub.sported.org.uk/resource/reserves-policy.html" TargetMode="External"/><Relationship Id="rId10" Type="http://schemas.openxmlformats.org/officeDocument/2006/relationships/hyperlink" Target="https://thehub.sported.org.uk/learning/financial-management.htm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thehub.sported.org.uk/resource/budgetin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ub.sported.org.uk/events/sported-sprints-handy-hints-for-fundraising.html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thehub.sported.org.uk/events/sported-sprints-recruiting-and-retaining-members.html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1019FA1-EC32-440C-816E-243656C61BC9}"/>
              </a:ext>
            </a:extLst>
          </p:cNvPr>
          <p:cNvSpPr/>
          <p:nvPr/>
        </p:nvSpPr>
        <p:spPr>
          <a:xfrm>
            <a:off x="-1193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307" y="2174754"/>
            <a:ext cx="7127632" cy="142728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Finances</a:t>
            </a:r>
            <a:br>
              <a:rPr lang="en-US" sz="4400" dirty="0">
                <a:cs typeface="Calibri Light"/>
              </a:rPr>
            </a:br>
            <a:endParaRPr lang="en-US" sz="4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6DF8DEF-C66B-441E-B2AC-321D66BBE753}"/>
              </a:ext>
            </a:extLst>
          </p:cNvPr>
          <p:cNvSpPr txBox="1">
            <a:spLocks/>
          </p:cNvSpPr>
          <p:nvPr/>
        </p:nvSpPr>
        <p:spPr>
          <a:xfrm>
            <a:off x="1934307" y="3155004"/>
            <a:ext cx="8323385" cy="52963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80010" rIns="0" bIns="0" rtlCol="0">
            <a:spAutoFit/>
          </a:bodyPr>
          <a:lstStyle>
            <a:lvl1pPr>
              <a:defRPr sz="5300" b="1" i="0">
                <a:solidFill>
                  <a:srgbClr val="0091D3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GB" sz="3000" kern="0" dirty="0">
                <a:solidFill>
                  <a:schemeClr val="bg1"/>
                </a:solidFill>
              </a:rPr>
              <a:t>The basics of financial planning</a:t>
            </a:r>
            <a:endParaRPr lang="en-GB" sz="3000" kern="0" dirty="0">
              <a:solidFill>
                <a:srgbClr val="FBD82E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4CE919A-BEC6-41DE-AC4D-C563E0BA6DF4}"/>
              </a:ext>
            </a:extLst>
          </p:cNvPr>
          <p:cNvSpPr/>
          <p:nvPr/>
        </p:nvSpPr>
        <p:spPr>
          <a:xfrm>
            <a:off x="10047809" y="5584874"/>
            <a:ext cx="1792560" cy="78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6876C-29A6-D161-E0F9-A3465D690AB2}"/>
              </a:ext>
            </a:extLst>
          </p:cNvPr>
          <p:cNvSpPr txBox="1"/>
          <p:nvPr/>
        </p:nvSpPr>
        <p:spPr>
          <a:xfrm>
            <a:off x="351631" y="5284550"/>
            <a:ext cx="849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Paul Steele</a:t>
            </a: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Forecasting Principles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30" y="1031017"/>
            <a:ext cx="9776534" cy="555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Consider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Explore what your income will be over the next 12 months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Reliant on one person?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Two signatories?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</a:t>
            </a: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wo people involved in every payment out</a:t>
            </a:r>
            <a:endParaRPr lang="en-US" dirty="0">
              <a:solidFill>
                <a:srgbClr val="2E54A0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How to do you track income and expenditure?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 you produce annual accounts that are approved by the Board/committee?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Are the accounts in the required format? Charity, CIO, in line with the Constitution?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Are they filed on time?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7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603364" y="605033"/>
            <a:ext cx="9582856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Resources available</a:t>
            </a:r>
            <a:endParaRPr lang="en-GB" sz="3200" b="1" kern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485B8A6-44D9-3F15-1880-FEBBE4CC0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1" y="1577898"/>
            <a:ext cx="2247991" cy="1451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23617-1924-7C44-4D54-98644FEA8AA0}"/>
              </a:ext>
            </a:extLst>
          </p:cNvPr>
          <p:cNvSpPr txBox="1"/>
          <p:nvPr/>
        </p:nvSpPr>
        <p:spPr>
          <a:xfrm>
            <a:off x="583700" y="2896053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Annual budget template</a:t>
            </a:r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62B9485E-64BD-4E26-A809-00186F6D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452" y="1577898"/>
            <a:ext cx="2247991" cy="1451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F9B86A-D935-D3F5-4E3B-4EDB8B6BE2B6}"/>
              </a:ext>
            </a:extLst>
          </p:cNvPr>
          <p:cNvSpPr txBox="1"/>
          <p:nvPr/>
        </p:nvSpPr>
        <p:spPr>
          <a:xfrm>
            <a:off x="4628366" y="2896052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Reserves policy</a:t>
            </a:r>
          </a:p>
        </p:txBody>
      </p:sp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A0FED54E-46CA-355F-5E38-3F060D3DE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080" y="1577898"/>
            <a:ext cx="2247991" cy="145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EDB27-60AC-E93B-E463-2FE2A5348F99}"/>
              </a:ext>
            </a:extLst>
          </p:cNvPr>
          <p:cNvSpPr txBox="1"/>
          <p:nvPr/>
        </p:nvSpPr>
        <p:spPr>
          <a:xfrm>
            <a:off x="7845884" y="2896053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Balance sheet template</a:t>
            </a:r>
          </a:p>
        </p:txBody>
      </p:sp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FC623AE8-C00A-4BD3-D72E-D3306A14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1" y="3711959"/>
            <a:ext cx="2247991" cy="1451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AD7156-256A-E636-2BC3-8A102BC94B50}"/>
              </a:ext>
            </a:extLst>
          </p:cNvPr>
          <p:cNvSpPr txBox="1"/>
          <p:nvPr/>
        </p:nvSpPr>
        <p:spPr>
          <a:xfrm>
            <a:off x="820143" y="503011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Cash flow template</a:t>
            </a:r>
          </a:p>
        </p:txBody>
      </p:sp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7AF83451-E4DF-2219-F221-8B117B0B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452" y="3711959"/>
            <a:ext cx="2247991" cy="1451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13CCB9-90EF-21D3-76F5-9E2EA73FAB11}"/>
              </a:ext>
            </a:extLst>
          </p:cNvPr>
          <p:cNvSpPr txBox="1"/>
          <p:nvPr/>
        </p:nvSpPr>
        <p:spPr>
          <a:xfrm>
            <a:off x="4451234" y="5163673"/>
            <a:ext cx="197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Income statement template</a:t>
            </a:r>
          </a:p>
        </p:txBody>
      </p:sp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44E61D48-27CB-0EFB-5834-FFDEBA081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080" y="3711959"/>
            <a:ext cx="2247991" cy="1451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3B42BA-C0E7-21FF-0FC5-3B25080550B1}"/>
              </a:ext>
            </a:extLst>
          </p:cNvPr>
          <p:cNvSpPr txBox="1"/>
          <p:nvPr/>
        </p:nvSpPr>
        <p:spPr>
          <a:xfrm>
            <a:off x="7913080" y="5163673"/>
            <a:ext cx="224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Budgeting and book keeping how to guide</a:t>
            </a:r>
          </a:p>
        </p:txBody>
      </p:sp>
      <p:sp>
        <p:nvSpPr>
          <p:cNvPr id="20" name="TextBox 19">
            <a:hlinkClick r:id="rId10"/>
            <a:extLst>
              <a:ext uri="{FF2B5EF4-FFF2-40B4-BE49-F238E27FC236}">
                <a16:creationId xmlns:a16="http://schemas.microsoft.com/office/drawing/2014/main" id="{E39CBA6C-920E-286C-B229-759BE2BB2B0E}"/>
              </a:ext>
            </a:extLst>
          </p:cNvPr>
          <p:cNvSpPr txBox="1"/>
          <p:nvPr/>
        </p:nvSpPr>
        <p:spPr>
          <a:xfrm>
            <a:off x="1387124" y="6151476"/>
            <a:ext cx="8015336" cy="369332"/>
          </a:xfrm>
          <a:prstGeom prst="rect">
            <a:avLst/>
          </a:prstGeom>
          <a:solidFill>
            <a:srgbClr val="FBD82E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Take a look at the financial management area of the Learning Hub</a:t>
            </a:r>
          </a:p>
        </p:txBody>
      </p:sp>
    </p:spTree>
    <p:extLst>
      <p:ext uri="{BB962C8B-B14F-4D97-AF65-F5344CB8AC3E}">
        <p14:creationId xmlns:p14="http://schemas.microsoft.com/office/powerpoint/2010/main" val="371340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8372" y="2896805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3809" y="2886800"/>
            <a:ext cx="2430731" cy="5618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Questions</a:t>
            </a:r>
            <a:endParaRPr spc="20" dirty="0">
              <a:solidFill>
                <a:srgbClr val="FBD82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47B75644-E28F-B71D-03E4-72439F85B2BC}"/>
              </a:ext>
            </a:extLst>
          </p:cNvPr>
          <p:cNvSpPr/>
          <p:nvPr/>
        </p:nvSpPr>
        <p:spPr>
          <a:xfrm>
            <a:off x="-1193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C9C1B-0647-ADA3-781A-B3C10774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E4DFEB54-4223-0B6F-ADE7-6A62ACD0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98" t="56077" r="36825" b="6944"/>
          <a:stretch/>
        </p:blipFill>
        <p:spPr>
          <a:xfrm>
            <a:off x="1493843" y="3269321"/>
            <a:ext cx="2445847" cy="2605358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849B9BEF-494C-46B1-45BC-FBFF84BDC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21" t="56659" r="6102" b="6362"/>
          <a:stretch/>
        </p:blipFill>
        <p:spPr>
          <a:xfrm>
            <a:off x="4148557" y="3269321"/>
            <a:ext cx="2445847" cy="2605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E55500-321C-B2DA-B242-64E2A0DFD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335" y="320609"/>
            <a:ext cx="9700541" cy="2747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A1C12-8D3B-C5C7-1D0E-7BBE4C213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102" y="3269321"/>
            <a:ext cx="4372064" cy="26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77C125-EEC3-E741-9D67-61D57A51A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E8E7232-A90F-D846-B437-F7B678C77A48}"/>
              </a:ext>
            </a:extLst>
          </p:cNvPr>
          <p:cNvSpPr/>
          <p:nvPr/>
        </p:nvSpPr>
        <p:spPr>
          <a:xfrm>
            <a:off x="7521055" y="0"/>
            <a:ext cx="467094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E364D8A-BA8D-0C47-BCF2-007030A7F091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57D6B-012B-9EBF-9820-2FF3111657BF}"/>
              </a:ext>
            </a:extLst>
          </p:cNvPr>
          <p:cNvSpPr txBox="1"/>
          <p:nvPr/>
        </p:nvSpPr>
        <p:spPr>
          <a:xfrm>
            <a:off x="344009" y="2551837"/>
            <a:ext cx="6545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gain a basic understanding financial forecasting and applying this within your </a:t>
            </a:r>
            <a:r>
              <a:rPr lang="en-US" dirty="0" err="1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</a:t>
            </a:r>
            <a:endParaRPr lang="en-US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support and resources to support you</a:t>
            </a:r>
            <a:br>
              <a:rPr lang="en-GB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84EF732-CE8E-3E65-1D7F-286838661AD2}"/>
              </a:ext>
            </a:extLst>
          </p:cNvPr>
          <p:cNvSpPr/>
          <p:nvPr/>
        </p:nvSpPr>
        <p:spPr>
          <a:xfrm>
            <a:off x="447053" y="658765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Objectives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1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Why?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CEC1B-5756-F4AB-E8A4-712C12DA247A}"/>
              </a:ext>
            </a:extLst>
          </p:cNvPr>
          <p:cNvSpPr txBox="1"/>
          <p:nvPr/>
        </p:nvSpPr>
        <p:spPr>
          <a:xfrm>
            <a:off x="494930" y="1159588"/>
            <a:ext cx="8619573" cy="512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Without the knowing what the costs are likely to be then there is a risk of becoming insolvent- Cashflow crisis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Funders expect good financial planning.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Confidence from stakeholders including Trustees/ committee/ directors- opportunity for recruiting volunteers</a:t>
            </a:r>
            <a:endParaRPr lang="en-US" sz="1600" dirty="0">
              <a:solidFill>
                <a:srgbClr val="2E54A0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Making effective purchasing decisions – hiring staff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Understanding Fixed costs and Variable – essential where a building is involved</a:t>
            </a:r>
            <a:endParaRPr lang="en-US" sz="16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To predict any foreseeable down turns such as seasonal fluctuations where additional resources are required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Helps meet Regulatory requirements</a:t>
            </a:r>
            <a:endParaRPr lang="en-GB" sz="1600" dirty="0"/>
          </a:p>
        </p:txBody>
      </p:sp>
      <p:sp>
        <p:nvSpPr>
          <p:cNvPr id="5" name="object 10">
            <a:hlinkClick r:id="rId3" action="ppaction://hlinksldjump"/>
            <a:extLst>
              <a:ext uri="{FF2B5EF4-FFF2-40B4-BE49-F238E27FC236}">
                <a16:creationId xmlns:a16="http://schemas.microsoft.com/office/drawing/2014/main" id="{C43FB18C-3C2F-FD2D-E83F-47D537EE1F4B}"/>
              </a:ext>
            </a:extLst>
          </p:cNvPr>
          <p:cNvSpPr/>
          <p:nvPr/>
        </p:nvSpPr>
        <p:spPr>
          <a:xfrm>
            <a:off x="9173210" y="390121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DDBE1-08FD-AA2E-0D76-3DB94D3E8CCA}"/>
              </a:ext>
            </a:extLst>
          </p:cNvPr>
          <p:cNvSpPr txBox="1"/>
          <p:nvPr/>
        </p:nvSpPr>
        <p:spPr>
          <a:xfrm>
            <a:off x="9622067" y="958158"/>
            <a:ext cx="206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Kids Company – as soon as financial issues hit the press funders suddenly get very nervous</a:t>
            </a:r>
            <a:endParaRPr lang="en-GB" sz="1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8C6AB-AF75-B882-539A-BA51325F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Budgeting vs Forecasting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30" y="1031017"/>
            <a:ext cx="9776534" cy="44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budget is what you would expect to happen- this is what we have to spend. </a:t>
            </a:r>
            <a:endParaRPr lang="en-US" dirty="0">
              <a:solidFill>
                <a:srgbClr val="2E54A0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E.g. our budget for this month is £1000 and we expect to spend £750</a:t>
            </a:r>
          </a:p>
          <a:p>
            <a:pPr>
              <a:lnSpc>
                <a:spcPct val="200000"/>
              </a:lnSpc>
            </a:pP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forecast is a prediction into the future that may change – British weather!!!</a:t>
            </a:r>
          </a:p>
          <a:p>
            <a:pPr>
              <a:lnSpc>
                <a:spcPct val="200000"/>
              </a:lnSpc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Generally done over a period of time such as 12 months and the performance against the cashflow is monitored and updated</a:t>
            </a:r>
          </a:p>
          <a:p>
            <a:pPr>
              <a:lnSpc>
                <a:spcPct val="200000"/>
              </a:lnSpc>
            </a:pP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0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Forecasting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30" y="1031017"/>
            <a:ext cx="9789612" cy="545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key principle of planning is Forecasting Income </a:t>
            </a:r>
            <a:br>
              <a:rPr lang="en-US" sz="2400" b="1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2400" b="1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and costs: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It’s always easier to use historic information;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Predict wh</a:t>
            </a: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 income will come in month by month – remember to consider seasonality fluctuations – i.e. will there be less people attending in August, December lulls.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Predict what costs will be on a monthly basis- again consider seasonality fluctuations and of course ENERGY COST INCREASES!!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If forecasting beyond a year include inflation on all costs.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On a month-by-month basis you will have a closing and opening balance.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Cash is king!!!</a:t>
            </a:r>
          </a:p>
        </p:txBody>
      </p:sp>
      <p:sp>
        <p:nvSpPr>
          <p:cNvPr id="3" name="object 10">
            <a:hlinkClick r:id="rId3" action="ppaction://hlinksldjump"/>
            <a:extLst>
              <a:ext uri="{FF2B5EF4-FFF2-40B4-BE49-F238E27FC236}">
                <a16:creationId xmlns:a16="http://schemas.microsoft.com/office/drawing/2014/main" id="{1918C339-A1E9-D59A-589A-F0C15B07F185}"/>
              </a:ext>
            </a:extLst>
          </p:cNvPr>
          <p:cNvSpPr/>
          <p:nvPr/>
        </p:nvSpPr>
        <p:spPr>
          <a:xfrm>
            <a:off x="9173210" y="390121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0FF06-7190-9951-83E5-033596EF55CD}"/>
              </a:ext>
            </a:extLst>
          </p:cNvPr>
          <p:cNvSpPr txBox="1"/>
          <p:nvPr/>
        </p:nvSpPr>
        <p:spPr>
          <a:xfrm>
            <a:off x="9764929" y="1031017"/>
            <a:ext cx="211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“The best predictor of future behavior is past </a:t>
            </a:r>
            <a:r>
              <a:rPr lang="en-US" dirty="0" err="1"/>
              <a:t>behaviour</a:t>
            </a:r>
            <a:r>
              <a:rPr lang="en-US" dirty="0"/>
              <a:t>”, Albert Ellis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00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603363" y="639000"/>
            <a:ext cx="7202491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cashflow forecast -example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29" y="1623653"/>
            <a:ext cx="11185794" cy="46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dirty="0">
              <a:solidFill>
                <a:srgbClr val="2E54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A1870C-06E4-6441-D1FB-62588843F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04812"/>
              </p:ext>
            </p:extLst>
          </p:nvPr>
        </p:nvGraphicFramePr>
        <p:xfrm>
          <a:off x="603364" y="1349297"/>
          <a:ext cx="10257928" cy="5096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934">
                  <a:extLst>
                    <a:ext uri="{9D8B030D-6E8A-4147-A177-3AD203B41FA5}">
                      <a16:colId xmlns:a16="http://schemas.microsoft.com/office/drawing/2014/main" val="1936766291"/>
                    </a:ext>
                  </a:extLst>
                </a:gridCol>
                <a:gridCol w="557496">
                  <a:extLst>
                    <a:ext uri="{9D8B030D-6E8A-4147-A177-3AD203B41FA5}">
                      <a16:colId xmlns:a16="http://schemas.microsoft.com/office/drawing/2014/main" val="2452384627"/>
                    </a:ext>
                  </a:extLst>
                </a:gridCol>
                <a:gridCol w="718550">
                  <a:extLst>
                    <a:ext uri="{9D8B030D-6E8A-4147-A177-3AD203B41FA5}">
                      <a16:colId xmlns:a16="http://schemas.microsoft.com/office/drawing/2014/main" val="1420816554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3109523576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1110478047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2142933118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1520147491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3662092135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4144122735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143523082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3392244820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3454713833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533367830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11238210"/>
                    </a:ext>
                  </a:extLst>
                </a:gridCol>
                <a:gridCol w="631829">
                  <a:extLst>
                    <a:ext uri="{9D8B030D-6E8A-4147-A177-3AD203B41FA5}">
                      <a16:colId xmlns:a16="http://schemas.microsoft.com/office/drawing/2014/main" val="2059128445"/>
                    </a:ext>
                  </a:extLst>
                </a:gridCol>
              </a:tblGrid>
              <a:tr h="23969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Run Away Forecast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Pre-Start Up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January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February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March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April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May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June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July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August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September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October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November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December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8493614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6729446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Donation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0102244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Grants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30000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30000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032391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Sessional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2391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28701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710918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Fundraising events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1030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1030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474738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Sponsorship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604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604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447746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Power to Change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132100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132100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735062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PCC Funding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1192630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Other (ie Sport England)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20700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20700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4058570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INCOME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10081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185377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3607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2594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222275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2960491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7688069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5017062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Wages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2666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2674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882812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Insurance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226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2679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79622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postage and stationary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9651564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Outreach coaches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6325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468462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Sundries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1212501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Registration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1630450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Refreshments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1819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8096055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Shows and presentations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238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2933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367034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Travel Expenditure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3009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462585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Coaching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2048.5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24582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980384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Clothing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1793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0697771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Equipment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1225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7211570"/>
                  </a:ext>
                </a:extLst>
              </a:tr>
              <a:tr h="23969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Grant Funding Applications costs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3565001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Repairs and Renewals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78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958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1720575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Website costs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7479740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Accountancy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1742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1742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283923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Plant and Machinery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3912446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Fixtures and Fittings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833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160875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Building works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82800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82800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0272233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0489724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PAYMENTS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6365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6953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97982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6955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173775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2850696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 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6192932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Opening Balance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12212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15353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10990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189427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185064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180688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85283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81950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77587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73224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68861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3421857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Monthly Income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10081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185377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3607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2594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222275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7042513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Income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16000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18577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22293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17930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196367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192004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187641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183265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88890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84527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80164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75801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71455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238275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8495338"/>
                  </a:ext>
                </a:extLst>
              </a:tr>
              <a:tr h="12137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Monthly Payments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6365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6953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97982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6940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6955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173775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513270"/>
                  </a:ext>
                </a:extLst>
              </a:tr>
              <a:tr h="12576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Closing Balance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16000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12212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15353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10990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189427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185064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180688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85283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81950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77587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73224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68861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64500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64500</a:t>
                      </a:r>
                      <a:endParaRPr lang="en-GB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62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9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-205650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Forecasting Principles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30" y="1031017"/>
            <a:ext cx="9776534" cy="445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Consider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Check for negative closure </a:t>
            </a: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or a period where the closing balance is eroded</a:t>
            </a: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Once you had a system you can roll it over year on year and use this for comparative purposes/ planning</a:t>
            </a: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policy can be adopted if there is a variance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Good practice is to review actual with the forecast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Having the cashflow linked to an Income and expenditure summary can be automated</a:t>
            </a:r>
            <a:endParaRPr lang="en-US" sz="1800" b="0" dirty="0">
              <a:solidFill>
                <a:srgbClr val="2E54A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494930" y="479202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Forecasting Principles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C8D0EB-795E-E72A-445E-4A7EA27E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56882"/>
              </p:ext>
            </p:extLst>
          </p:nvPr>
        </p:nvGraphicFramePr>
        <p:xfrm>
          <a:off x="6096000" y="1150200"/>
          <a:ext cx="3656985" cy="515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548">
                  <a:extLst>
                    <a:ext uri="{9D8B030D-6E8A-4147-A177-3AD203B41FA5}">
                      <a16:colId xmlns:a16="http://schemas.microsoft.com/office/drawing/2014/main" val="3109781968"/>
                    </a:ext>
                  </a:extLst>
                </a:gridCol>
                <a:gridCol w="1820437">
                  <a:extLst>
                    <a:ext uri="{9D8B030D-6E8A-4147-A177-3AD203B41FA5}">
                      <a16:colId xmlns:a16="http://schemas.microsoft.com/office/drawing/2014/main" val="737817363"/>
                    </a:ext>
                  </a:extLst>
                </a:gridCol>
              </a:tblGrid>
              <a:tr h="122344"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>
                          <a:effectLst/>
                        </a:rPr>
                        <a:t>Forecast 2020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4416545"/>
                  </a:ext>
                </a:extLst>
              </a:tr>
              <a:tr h="151824">
                <a:tc>
                  <a:txBody>
                    <a:bodyPr/>
                    <a:lstStyle/>
                    <a:p>
                      <a:pPr algn="ctr" fontAlgn="b"/>
                      <a:endParaRPr lang="en-GB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14497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4708414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INCOME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5735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Donation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2,240.00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9958064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Grants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30,000.00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4993545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Sessional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28,701.00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149011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Fundraising events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1,030.00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321297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Power to change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132,100.00 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959098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PCC funding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6,900.00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371835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Rental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604.00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461995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Contract income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9699632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Events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6573427"/>
                  </a:ext>
                </a:extLst>
              </a:tr>
              <a:tr h="23584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(cont to capital ie Sport England)</a:t>
                      </a:r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20,700.00 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7390366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 INCOME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222,275.00 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1308299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EXPENDITURE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070651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Wages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32,000.00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6889591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Insurance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2,679.00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2418384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postage and stationary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1,902.00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072101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Advertising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         -  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5493062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Sundries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322.00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237117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Registration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  13.00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1142900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Refreshments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1,819.00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5277804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Shows and presentations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2,933.00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3021115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Travel Expenditure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3,009.00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6281919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Coaching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24,582.00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5713172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Clothing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1,793.00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986348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Equipment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1,225.00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217281"/>
                  </a:ext>
                </a:extLst>
              </a:tr>
              <a:tr h="2358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Grant Funding Applications costs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500.00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7154645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Repairs and Renewals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958.00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9369345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Outreach coaching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6,325.00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783214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Accountancy Fees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1,742.00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874586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Plant and Machinery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2,340.00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0177750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Fixtures and Fittings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   833.00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1418691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Building works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82,800.00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478777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375203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Boxing ring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    6,000.00 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8213099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 £                   173,775.00 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2672748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Opening</a:t>
                      </a:r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112870"/>
                  </a:ext>
                </a:extLst>
              </a:tr>
              <a:tr h="122344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Surplus</a:t>
                      </a:r>
                      <a:endParaRPr lang="en-GB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 £                     48,500.00 </a:t>
                      </a:r>
                      <a:endParaRPr lang="en-GB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73040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381D8A-F445-770C-BAE9-0AA5CCC52408}"/>
              </a:ext>
            </a:extLst>
          </p:cNvPr>
          <p:cNvSpPr txBox="1"/>
          <p:nvPr/>
        </p:nvSpPr>
        <p:spPr>
          <a:xfrm rot="10800000" flipV="1">
            <a:off x="494930" y="1630518"/>
            <a:ext cx="4712690" cy="129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rgbClr val="2E54A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By adopting excel and using existing tools an automatic running profit and loss can be presented. </a:t>
            </a:r>
          </a:p>
        </p:txBody>
      </p:sp>
    </p:spTree>
    <p:extLst>
      <p:ext uri="{BB962C8B-B14F-4D97-AF65-F5344CB8AC3E}">
        <p14:creationId xmlns:p14="http://schemas.microsoft.com/office/powerpoint/2010/main" val="10620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D665-AA0E-A541-87A9-9F23FDF25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6"/>
            <a:ext cx="12192000" cy="68580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13BE6BC1-D575-9A41-9721-68B0D38014C4}"/>
              </a:ext>
            </a:extLst>
          </p:cNvPr>
          <p:cNvSpPr/>
          <p:nvPr/>
        </p:nvSpPr>
        <p:spPr>
          <a:xfrm>
            <a:off x="603363" y="639000"/>
            <a:ext cx="633897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pPr marL="149225" marR="138430">
              <a:lnSpc>
                <a:spcPts val="3500"/>
              </a:lnSpc>
              <a:spcBef>
                <a:spcPts val="630"/>
              </a:spcBef>
            </a:pPr>
            <a:r>
              <a:rPr lang="en-US" sz="32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 tips</a:t>
            </a:r>
            <a:endParaRPr lang="en-GB" sz="3200" b="1" kern="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3FC8C-5B1E-47CA-13D4-ACAC85733F3D}"/>
              </a:ext>
            </a:extLst>
          </p:cNvPr>
          <p:cNvSpPr txBox="1"/>
          <p:nvPr/>
        </p:nvSpPr>
        <p:spPr>
          <a:xfrm>
            <a:off x="494929" y="1623653"/>
            <a:ext cx="11185794" cy="500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 records!!!!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rely on an accountant 12 months after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financial risks – facilities/ employees.  These often have ‘fixed’ costs, they can't be reduced easily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 back to the forecast and keep it current!!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honest with the forecasts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there is a shortfall plan ahead, is there funding available to displace some of the costs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Ensure Trustees /committee members etc understand what is presented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Ask for support if you need it- don’t leave it too late!!</a:t>
            </a:r>
          </a:p>
        </p:txBody>
      </p:sp>
    </p:spTree>
    <p:extLst>
      <p:ext uri="{BB962C8B-B14F-4D97-AF65-F5344CB8AC3E}">
        <p14:creationId xmlns:p14="http://schemas.microsoft.com/office/powerpoint/2010/main" val="78547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4728f66-149a-48ba-ac6b-50203a2b2067">YMNH3RYZFAQR-1-472592</_dlc_DocId>
    <_dlc_DocIdUrl xmlns="64728f66-149a-48ba-ac6b-50203a2b2067">
      <Url>https://sportedfoundation225.sharepoint.com/sites/General/_layouts/15/DocIdRedir.aspx?ID=YMNH3RYZFAQR-1-472592</Url>
      <Description>YMNH3RYZFAQR-1-472592</Description>
    </_dlc_DocIdUrl>
    <lcf76f155ced4ddcb4097134ff3c332f xmlns="4337aca7-0692-409b-a0c1-17c7a1704a94">
      <Terms xmlns="http://schemas.microsoft.com/office/infopath/2007/PartnerControls"/>
    </lcf76f155ced4ddcb4097134ff3c332f>
    <TaxCatchAll xmlns="64728f66-149a-48ba-ac6b-50203a2b20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BD7F05D15548BBD26735EDF437E2" ma:contentTypeVersion="23" ma:contentTypeDescription="Create a new document." ma:contentTypeScope="" ma:versionID="e01864026460dc07d96c9390cffea6bc">
  <xsd:schema xmlns:xsd="http://www.w3.org/2001/XMLSchema" xmlns:xs="http://www.w3.org/2001/XMLSchema" xmlns:p="http://schemas.microsoft.com/office/2006/metadata/properties" xmlns:ns2="64728f66-149a-48ba-ac6b-50203a2b2067" xmlns:ns3="http://schemas.microsoft.com/sharepoint/v4" xmlns:ns4="4337aca7-0692-409b-a0c1-17c7a1704a94" targetNamespace="http://schemas.microsoft.com/office/2006/metadata/properties" ma:root="true" ma:fieldsID="5b25104a8539bf43b708f3f81387b666" ns2:_="" ns3:_="" ns4:_="">
    <xsd:import namespace="64728f66-149a-48ba-ac6b-50203a2b2067"/>
    <xsd:import namespace="http://schemas.microsoft.com/sharepoint/v4"/>
    <xsd:import namespace="4337aca7-0692-409b-a0c1-17c7a1704a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8f66-149a-48ba-ac6b-50203a2b2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7916f59e-587d-4f18-985a-cdd5bc51a2e6}" ma:internalName="TaxCatchAll" ma:showField="CatchAllData" ma:web="64728f66-149a-48ba-ac6b-50203a2b2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aca7-0692-409b-a0c1-17c7a1704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5a361cf-64be-481e-896e-fdc4be9d7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C72D6-524A-4413-AD57-F2E883BA18F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AF8736-D573-4E36-B6AC-067ADFFA4F99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4"/>
    <ds:schemaRef ds:uri="http://schemas.microsoft.com/office/2006/documentManagement/types"/>
    <ds:schemaRef ds:uri="4337aca7-0692-409b-a0c1-17c7a1704a94"/>
    <ds:schemaRef ds:uri="http://purl.org/dc/terms/"/>
    <ds:schemaRef ds:uri="64728f66-149a-48ba-ac6b-50203a2b2067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8429123-D2ED-4487-9A81-CE7202FC0E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96B9BD-585C-4B06-A547-D42C766C1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28f66-149a-48ba-ac6b-50203a2b2067"/>
    <ds:schemaRef ds:uri="http://schemas.microsoft.com/sharepoint/v4"/>
    <ds:schemaRef ds:uri="4337aca7-0692-409b-a0c1-17c7a1704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1405</Words>
  <Application>Microsoft Office PowerPoint</Application>
  <PresentationFormat>Widescreen</PresentationFormat>
  <Paragraphs>730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Poppins</vt:lpstr>
      <vt:lpstr>Office Theme</vt:lpstr>
      <vt:lpstr>Finances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 title here.</dc:title>
  <dc:creator>Abbie Button</dc:creator>
  <cp:lastModifiedBy>Carrie Martinson</cp:lastModifiedBy>
  <cp:revision>10</cp:revision>
  <dcterms:created xsi:type="dcterms:W3CDTF">2020-05-03T21:26:44Z</dcterms:created>
  <dcterms:modified xsi:type="dcterms:W3CDTF">2023-05-18T15:37:55Z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2020-05-03T00:00:00Z</vt:filetime>
  </property>
  <property fmtid="{D5CDD505-2E9C-101B-9397-08002B2CF9AE}" pid="5" name="ContentTypeId">
    <vt:lpwstr>0x010100216FBD7F05D15548BBD26735EDF437E2</vt:lpwstr>
  </property>
  <property fmtid="{D5CDD505-2E9C-101B-9397-08002B2CF9AE}" pid="6" name="_dlc_DocIdItemGuid">
    <vt:lpwstr>93f58964-dc88-4f73-a5bf-6eb170885c79</vt:lpwstr>
  </property>
  <property fmtid="{D5CDD505-2E9C-101B-9397-08002B2CF9AE}" pid="7" name="MediaServiceImageTags">
    <vt:lpwstr/>
  </property>
</Properties>
</file>